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0.png" ContentType="image/png"/>
  <Override PartName="/ppt/media/media9.mp4" ContentType="video/mp4"/>
  <Override PartName="/ppt/media/media19.mp4" ContentType="video/mp4"/>
  <Override PartName="/ppt/media/image8.png" ContentType="image/png"/>
  <Override PartName="/ppt/media/image12.png" ContentType="image/png"/>
  <Override PartName="/ppt/media/media11.mp4" ContentType="video/mp4"/>
  <Override PartName="/ppt/media/image7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media17.mp4" ContentType="video/mp4"/>
  <Override PartName="/ppt/media/image16.png" ContentType="image/png"/>
  <Override PartName="/ppt/media/media15.mp4" ContentType="video/mp4"/>
  <Override PartName="/ppt/media/image1.png" ContentType="image/png"/>
  <Override PartName="/ppt/media/image2.png" ContentType="image/png"/>
  <Override PartName="/ppt/media/media13.mp4" ContentType="video/mp4"/>
  <Override PartName="/ppt/media/image14.png" ContentType="image/png"/>
  <Override PartName="/ppt/media/image4.png" ContentType="image/png"/>
  <Override PartName="/ppt/media/image5.jpeg" ContentType="image/jpeg"/>
  <Override PartName="/ppt/media/image6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7C69CD-1023-44F0-9D2F-56D9BAC92B2A}" type="doc">
      <dgm:prSet loTypeId="urn:microsoft.com/office/officeart/2016/7/layout/VerticalDownArrowProcess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1492822-657B-41FA-BE27-808AD102CD4C}">
      <dgm:prSet/>
      <dgm:spPr/>
      <dgm:t>
        <a:bodyPr/>
        <a:lstStyle/>
        <a:p>
          <a:r>
            <a:rPr lang="en-US"/>
            <a:t>Create</a:t>
          </a:r>
        </a:p>
      </dgm:t>
    </dgm:pt>
    <dgm:pt modelId="{65349DF2-40EB-4A7F-B7E4-8F6FE7902F31}" type="parTrans" cxnId="{FB7ED41D-95DA-46FF-9A4F-DB32EA6C96FD}">
      <dgm:prSet/>
      <dgm:spPr/>
      <dgm:t>
        <a:bodyPr/>
        <a:lstStyle/>
        <a:p>
          <a:endParaRPr lang="en-US"/>
        </a:p>
      </dgm:t>
    </dgm:pt>
    <dgm:pt modelId="{BA6DDB28-84C7-4D83-9561-FB10B1E78350}" type="sibTrans" cxnId="{FB7ED41D-95DA-46FF-9A4F-DB32EA6C96FD}">
      <dgm:prSet/>
      <dgm:spPr/>
      <dgm:t>
        <a:bodyPr/>
        <a:lstStyle/>
        <a:p>
          <a:endParaRPr lang="en-US"/>
        </a:p>
      </dgm:t>
    </dgm:pt>
    <dgm:pt modelId="{2E1745A7-2D57-4B14-99C3-0098D81B9292}">
      <dgm:prSet/>
      <dgm:spPr/>
      <dgm:t>
        <a:bodyPr/>
        <a:lstStyle/>
        <a:p>
          <a:r>
            <a:rPr lang="en-US" dirty="0"/>
            <a:t>Create an </a:t>
          </a:r>
          <a:r>
            <a:rPr lang="en-US" dirty="0">
              <a:solidFill>
                <a:srgbClr val="FF0000"/>
              </a:solidFill>
            </a:rPr>
            <a:t>Object tracker </a:t>
          </a:r>
          <a:r>
            <a:rPr lang="en-US" dirty="0"/>
            <a:t>which is based on </a:t>
          </a:r>
          <a:r>
            <a:rPr lang="en-US" dirty="0">
              <a:solidFill>
                <a:srgbClr val="FF0000"/>
              </a:solidFill>
            </a:rPr>
            <a:t>CSRT</a:t>
          </a:r>
          <a:r>
            <a:rPr lang="en-US" dirty="0"/>
            <a:t> (Channel and Spatial Reliability Tracker) </a:t>
          </a:r>
        </a:p>
      </dgm:t>
    </dgm:pt>
    <dgm:pt modelId="{C79EE8BD-BDB2-494A-80AA-7C605A396D20}" type="parTrans" cxnId="{E0B095D4-953B-41E1-9891-99A8D9A1429C}">
      <dgm:prSet/>
      <dgm:spPr/>
      <dgm:t>
        <a:bodyPr/>
        <a:lstStyle/>
        <a:p>
          <a:endParaRPr lang="en-US"/>
        </a:p>
      </dgm:t>
    </dgm:pt>
    <dgm:pt modelId="{4E5F0C43-CFE3-42FD-9D9C-8614D91C4ECC}" type="sibTrans" cxnId="{E0B095D4-953B-41E1-9891-99A8D9A1429C}">
      <dgm:prSet/>
      <dgm:spPr/>
      <dgm:t>
        <a:bodyPr/>
        <a:lstStyle/>
        <a:p>
          <a:endParaRPr lang="en-US"/>
        </a:p>
      </dgm:t>
    </dgm:pt>
    <dgm:pt modelId="{B4F32F9A-5B96-4485-8197-954CEDE2A1CF}">
      <dgm:prSet/>
      <dgm:spPr/>
      <dgm:t>
        <a:bodyPr/>
        <a:lstStyle/>
        <a:p>
          <a:r>
            <a:rPr lang="en-US"/>
            <a:t>Initialize</a:t>
          </a:r>
        </a:p>
      </dgm:t>
    </dgm:pt>
    <dgm:pt modelId="{9CCC9F91-AEBC-40D5-96E1-8D8E08017810}" type="parTrans" cxnId="{FB59B709-FED1-4A12-B659-97C4C83A2A33}">
      <dgm:prSet/>
      <dgm:spPr/>
      <dgm:t>
        <a:bodyPr/>
        <a:lstStyle/>
        <a:p>
          <a:endParaRPr lang="en-US"/>
        </a:p>
      </dgm:t>
    </dgm:pt>
    <dgm:pt modelId="{9DF023FA-0721-42B2-A359-8EEE3CA8C7F6}" type="sibTrans" cxnId="{FB59B709-FED1-4A12-B659-97C4C83A2A33}">
      <dgm:prSet/>
      <dgm:spPr/>
      <dgm:t>
        <a:bodyPr/>
        <a:lstStyle/>
        <a:p>
          <a:endParaRPr lang="en-US"/>
        </a:p>
      </dgm:t>
    </dgm:pt>
    <dgm:pt modelId="{7F636DDA-6516-40DE-9AB9-4AFF0F0CCA0A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Initialize</a:t>
          </a:r>
          <a:r>
            <a:rPr lang="en-US" dirty="0"/>
            <a:t> tracker via the </a:t>
          </a:r>
          <a:r>
            <a:rPr lang="en-US" dirty="0">
              <a:solidFill>
                <a:srgbClr val="FF0000"/>
              </a:solidFill>
            </a:rPr>
            <a:t>first</a:t>
          </a:r>
          <a:r>
            <a:rPr lang="en-US" dirty="0"/>
            <a:t> </a:t>
          </a:r>
          <a:r>
            <a:rPr lang="en-US" dirty="0">
              <a:solidFill>
                <a:srgbClr val="FF0000"/>
              </a:solidFill>
            </a:rPr>
            <a:t>frame</a:t>
          </a:r>
          <a:r>
            <a:rPr lang="en-US" dirty="0"/>
            <a:t> and </a:t>
          </a:r>
          <a:r>
            <a:rPr lang="en-US" dirty="0">
              <a:solidFill>
                <a:srgbClr val="FF0000"/>
              </a:solidFill>
            </a:rPr>
            <a:t>first</a:t>
          </a:r>
          <a:r>
            <a:rPr lang="en-US" dirty="0"/>
            <a:t> </a:t>
          </a:r>
          <a:r>
            <a:rPr lang="en-US" dirty="0">
              <a:solidFill>
                <a:srgbClr val="FF0000"/>
              </a:solidFill>
            </a:rPr>
            <a:t>bounding</a:t>
          </a:r>
          <a:r>
            <a:rPr lang="en-US" dirty="0"/>
            <a:t> </a:t>
          </a:r>
          <a:r>
            <a:rPr lang="en-US" dirty="0">
              <a:solidFill>
                <a:srgbClr val="FF0000"/>
              </a:solidFill>
            </a:rPr>
            <a:t>box</a:t>
          </a:r>
          <a:r>
            <a:rPr lang="en-US" dirty="0"/>
            <a:t>.</a:t>
          </a:r>
        </a:p>
      </dgm:t>
    </dgm:pt>
    <dgm:pt modelId="{89D5C93A-7753-4F60-8365-A4255DB257C4}" type="parTrans" cxnId="{551AF404-0478-42F8-830F-6B3CADCCFEF6}">
      <dgm:prSet/>
      <dgm:spPr/>
      <dgm:t>
        <a:bodyPr/>
        <a:lstStyle/>
        <a:p>
          <a:endParaRPr lang="en-US"/>
        </a:p>
      </dgm:t>
    </dgm:pt>
    <dgm:pt modelId="{9070FE0E-A57D-477B-9C57-4F965132D3EB}" type="sibTrans" cxnId="{551AF404-0478-42F8-830F-6B3CADCCFEF6}">
      <dgm:prSet/>
      <dgm:spPr/>
      <dgm:t>
        <a:bodyPr/>
        <a:lstStyle/>
        <a:p>
          <a:endParaRPr lang="en-US"/>
        </a:p>
      </dgm:t>
    </dgm:pt>
    <dgm:pt modelId="{590E7AE0-99E0-4606-B92C-CE53A5DC3111}">
      <dgm:prSet/>
      <dgm:spPr/>
      <dgm:t>
        <a:bodyPr/>
        <a:lstStyle/>
        <a:p>
          <a:r>
            <a:rPr lang="en-US"/>
            <a:t>Update</a:t>
          </a:r>
        </a:p>
      </dgm:t>
    </dgm:pt>
    <dgm:pt modelId="{18D86285-F40B-4E82-85AE-FF3A2BDC9C23}" type="parTrans" cxnId="{751BD828-1161-4F9F-BE56-C247AA155F95}">
      <dgm:prSet/>
      <dgm:spPr/>
      <dgm:t>
        <a:bodyPr/>
        <a:lstStyle/>
        <a:p>
          <a:endParaRPr lang="en-US"/>
        </a:p>
      </dgm:t>
    </dgm:pt>
    <dgm:pt modelId="{DE02BFB0-F8DA-4AED-88DF-0CA4201539FD}" type="sibTrans" cxnId="{751BD828-1161-4F9F-BE56-C247AA155F95}">
      <dgm:prSet/>
      <dgm:spPr/>
      <dgm:t>
        <a:bodyPr/>
        <a:lstStyle/>
        <a:p>
          <a:endParaRPr lang="en-US"/>
        </a:p>
      </dgm:t>
    </dgm:pt>
    <dgm:pt modelId="{03EF1CFC-A487-434C-8308-C39CC3954BC1}">
      <dgm:prSet/>
      <dgm:spPr/>
      <dgm:t>
        <a:bodyPr/>
        <a:lstStyle/>
        <a:p>
          <a:r>
            <a:rPr lang="en-US" dirty="0"/>
            <a:t>For </a:t>
          </a:r>
          <a:r>
            <a:rPr lang="en-US" dirty="0">
              <a:solidFill>
                <a:srgbClr val="FF0000"/>
              </a:solidFill>
            </a:rPr>
            <a:t>each</a:t>
          </a:r>
          <a:r>
            <a:rPr lang="en-US" dirty="0"/>
            <a:t> </a:t>
          </a:r>
          <a:r>
            <a:rPr lang="en-US" dirty="0">
              <a:solidFill>
                <a:srgbClr val="FF0000"/>
              </a:solidFill>
            </a:rPr>
            <a:t>consecutive frame</a:t>
          </a:r>
          <a:r>
            <a:rPr lang="en-US" dirty="0"/>
            <a:t> </a:t>
          </a:r>
          <a:r>
            <a:rPr lang="en-US" dirty="0">
              <a:solidFill>
                <a:srgbClr val="FF0000"/>
              </a:solidFill>
            </a:rPr>
            <a:t>update</a:t>
          </a:r>
          <a:r>
            <a:rPr lang="en-US" dirty="0"/>
            <a:t> the </a:t>
          </a:r>
          <a:r>
            <a:rPr lang="en-US" dirty="0">
              <a:solidFill>
                <a:srgbClr val="FF0000"/>
              </a:solidFill>
            </a:rPr>
            <a:t>tracker</a:t>
          </a:r>
          <a:r>
            <a:rPr lang="en-US" dirty="0"/>
            <a:t> via </a:t>
          </a:r>
          <a:r>
            <a:rPr lang="en-US" dirty="0">
              <a:solidFill>
                <a:srgbClr val="FF0000"/>
              </a:solidFill>
            </a:rPr>
            <a:t>giving</a:t>
          </a:r>
          <a:r>
            <a:rPr lang="en-US" dirty="0"/>
            <a:t> the </a:t>
          </a:r>
          <a:r>
            <a:rPr lang="en-US" dirty="0">
              <a:solidFill>
                <a:srgbClr val="FF0000"/>
              </a:solidFill>
            </a:rPr>
            <a:t>current</a:t>
          </a:r>
          <a:r>
            <a:rPr lang="en-US" dirty="0"/>
            <a:t> </a:t>
          </a:r>
          <a:r>
            <a:rPr lang="en-US" dirty="0">
              <a:solidFill>
                <a:srgbClr val="FF0000"/>
              </a:solidFill>
            </a:rPr>
            <a:t>frame</a:t>
          </a:r>
          <a:r>
            <a:rPr lang="en-US" dirty="0"/>
            <a:t>.</a:t>
          </a:r>
        </a:p>
      </dgm:t>
    </dgm:pt>
    <dgm:pt modelId="{F8A1FCFE-23F1-4C00-BCAA-DA4B3BDEF163}" type="parTrans" cxnId="{3B711A7D-D179-4551-964A-B1E6E79EE329}">
      <dgm:prSet/>
      <dgm:spPr/>
      <dgm:t>
        <a:bodyPr/>
        <a:lstStyle/>
        <a:p>
          <a:endParaRPr lang="en-US"/>
        </a:p>
      </dgm:t>
    </dgm:pt>
    <dgm:pt modelId="{009DC356-F426-4467-84A7-0293616021F5}" type="sibTrans" cxnId="{3B711A7D-D179-4551-964A-B1E6E79EE329}">
      <dgm:prSet/>
      <dgm:spPr/>
      <dgm:t>
        <a:bodyPr/>
        <a:lstStyle/>
        <a:p>
          <a:endParaRPr lang="en-US"/>
        </a:p>
      </dgm:t>
    </dgm:pt>
    <dgm:pt modelId="{67A345AD-CC4F-49CE-8DC7-A7B007D4C2C9}">
      <dgm:prSet/>
      <dgm:spPr/>
      <dgm:t>
        <a:bodyPr/>
        <a:lstStyle/>
        <a:p>
          <a:r>
            <a:rPr lang="en-US"/>
            <a:t>Draw</a:t>
          </a:r>
        </a:p>
      </dgm:t>
    </dgm:pt>
    <dgm:pt modelId="{6DC62554-6375-42F9-99E4-3231364955D3}" type="parTrans" cxnId="{01013323-3F6C-4455-BFCA-E989AA8845F0}">
      <dgm:prSet/>
      <dgm:spPr/>
      <dgm:t>
        <a:bodyPr/>
        <a:lstStyle/>
        <a:p>
          <a:endParaRPr lang="en-US"/>
        </a:p>
      </dgm:t>
    </dgm:pt>
    <dgm:pt modelId="{46E3267A-F445-4AB0-8678-24DBDB7379D1}" type="sibTrans" cxnId="{01013323-3F6C-4455-BFCA-E989AA8845F0}">
      <dgm:prSet/>
      <dgm:spPr/>
      <dgm:t>
        <a:bodyPr/>
        <a:lstStyle/>
        <a:p>
          <a:endParaRPr lang="en-US"/>
        </a:p>
      </dgm:t>
    </dgm:pt>
    <dgm:pt modelId="{8C60A76E-78A0-4F54-86BF-45E45B5860E3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Draw</a:t>
          </a:r>
          <a:r>
            <a:rPr lang="en-US" dirty="0"/>
            <a:t> the </a:t>
          </a:r>
          <a:r>
            <a:rPr lang="en-US" dirty="0">
              <a:solidFill>
                <a:srgbClr val="FF0000"/>
              </a:solidFill>
            </a:rPr>
            <a:t>Green</a:t>
          </a:r>
          <a:r>
            <a:rPr lang="en-US" dirty="0"/>
            <a:t> </a:t>
          </a:r>
          <a:r>
            <a:rPr lang="en-US" dirty="0">
              <a:solidFill>
                <a:srgbClr val="FF0000"/>
              </a:solidFill>
            </a:rPr>
            <a:t>Rectangle</a:t>
          </a:r>
          <a:r>
            <a:rPr lang="en-US" dirty="0"/>
            <a:t> around the </a:t>
          </a:r>
          <a:r>
            <a:rPr lang="en-US" dirty="0">
              <a:solidFill>
                <a:srgbClr val="FF0000"/>
              </a:solidFill>
            </a:rPr>
            <a:t>object</a:t>
          </a:r>
          <a:r>
            <a:rPr lang="en-US" dirty="0"/>
            <a:t>.</a:t>
          </a:r>
        </a:p>
      </dgm:t>
    </dgm:pt>
    <dgm:pt modelId="{A7CC2279-7CE8-4671-B78A-98F4081C6631}" type="parTrans" cxnId="{3E3BB6E1-A6A1-4C10-A95A-40B462B9D11B}">
      <dgm:prSet/>
      <dgm:spPr/>
      <dgm:t>
        <a:bodyPr/>
        <a:lstStyle/>
        <a:p>
          <a:endParaRPr lang="en-US"/>
        </a:p>
      </dgm:t>
    </dgm:pt>
    <dgm:pt modelId="{55C0C92E-5B4A-4102-8CA5-08CDEC3D5E8B}" type="sibTrans" cxnId="{3E3BB6E1-A6A1-4C10-A95A-40B462B9D11B}">
      <dgm:prSet/>
      <dgm:spPr/>
      <dgm:t>
        <a:bodyPr/>
        <a:lstStyle/>
        <a:p>
          <a:endParaRPr lang="en-US"/>
        </a:p>
      </dgm:t>
    </dgm:pt>
    <dgm:pt modelId="{50F8AC43-EA12-48D7-9767-5FB744AE3318}" type="pres">
      <dgm:prSet presAssocID="{747C69CD-1023-44F0-9D2F-56D9BAC92B2A}" presName="Name0" presStyleCnt="0">
        <dgm:presLayoutVars>
          <dgm:dir/>
          <dgm:animLvl val="lvl"/>
          <dgm:resizeHandles val="exact"/>
        </dgm:presLayoutVars>
      </dgm:prSet>
      <dgm:spPr/>
    </dgm:pt>
    <dgm:pt modelId="{76CF36EF-F285-475A-B9F9-79D1CACDEAFF}" type="pres">
      <dgm:prSet presAssocID="{67A345AD-CC4F-49CE-8DC7-A7B007D4C2C9}" presName="boxAndChildren" presStyleCnt="0"/>
      <dgm:spPr/>
    </dgm:pt>
    <dgm:pt modelId="{0D304CB4-7336-4EBB-B189-8E2157633237}" type="pres">
      <dgm:prSet presAssocID="{67A345AD-CC4F-49CE-8DC7-A7B007D4C2C9}" presName="parentTextBox" presStyleLbl="alignNode1" presStyleIdx="0" presStyleCnt="4"/>
      <dgm:spPr/>
    </dgm:pt>
    <dgm:pt modelId="{E71D3A11-D12D-4422-8D18-FB72E31F1194}" type="pres">
      <dgm:prSet presAssocID="{67A345AD-CC4F-49CE-8DC7-A7B007D4C2C9}" presName="descendantBox" presStyleLbl="bgAccFollowNode1" presStyleIdx="0" presStyleCnt="4"/>
      <dgm:spPr/>
    </dgm:pt>
    <dgm:pt modelId="{EDF33175-13FE-4706-B16B-9DDD700DEB72}" type="pres">
      <dgm:prSet presAssocID="{DE02BFB0-F8DA-4AED-88DF-0CA4201539FD}" presName="sp" presStyleCnt="0"/>
      <dgm:spPr/>
    </dgm:pt>
    <dgm:pt modelId="{A4E1618D-817F-4F2E-A1EE-50668E0C1BD6}" type="pres">
      <dgm:prSet presAssocID="{590E7AE0-99E0-4606-B92C-CE53A5DC3111}" presName="arrowAndChildren" presStyleCnt="0"/>
      <dgm:spPr/>
    </dgm:pt>
    <dgm:pt modelId="{779D933E-3BF9-48CB-A24F-F8D4A49BA367}" type="pres">
      <dgm:prSet presAssocID="{590E7AE0-99E0-4606-B92C-CE53A5DC3111}" presName="parentTextArrow" presStyleLbl="node1" presStyleIdx="0" presStyleCnt="0"/>
      <dgm:spPr/>
    </dgm:pt>
    <dgm:pt modelId="{2D0038EA-EA63-43F3-9F86-EA22227295BC}" type="pres">
      <dgm:prSet presAssocID="{590E7AE0-99E0-4606-B92C-CE53A5DC3111}" presName="arrow" presStyleLbl="alignNode1" presStyleIdx="1" presStyleCnt="4"/>
      <dgm:spPr/>
    </dgm:pt>
    <dgm:pt modelId="{BE83383F-7183-4BE6-897E-16FA343B4101}" type="pres">
      <dgm:prSet presAssocID="{590E7AE0-99E0-4606-B92C-CE53A5DC3111}" presName="descendantArrow" presStyleLbl="bgAccFollowNode1" presStyleIdx="1" presStyleCnt="4"/>
      <dgm:spPr/>
    </dgm:pt>
    <dgm:pt modelId="{E6382437-B72B-4BCF-8A32-F67836DDCBE6}" type="pres">
      <dgm:prSet presAssocID="{9DF023FA-0721-42B2-A359-8EEE3CA8C7F6}" presName="sp" presStyleCnt="0"/>
      <dgm:spPr/>
    </dgm:pt>
    <dgm:pt modelId="{E7B4A05D-2640-44BA-A15C-97760F6B6F63}" type="pres">
      <dgm:prSet presAssocID="{B4F32F9A-5B96-4485-8197-954CEDE2A1CF}" presName="arrowAndChildren" presStyleCnt="0"/>
      <dgm:spPr/>
    </dgm:pt>
    <dgm:pt modelId="{8F6A0FD6-6ACB-490A-9334-092F4A18BE60}" type="pres">
      <dgm:prSet presAssocID="{B4F32F9A-5B96-4485-8197-954CEDE2A1CF}" presName="parentTextArrow" presStyleLbl="node1" presStyleIdx="0" presStyleCnt="0"/>
      <dgm:spPr/>
    </dgm:pt>
    <dgm:pt modelId="{38736A37-3161-4510-9F73-264A29B261AB}" type="pres">
      <dgm:prSet presAssocID="{B4F32F9A-5B96-4485-8197-954CEDE2A1CF}" presName="arrow" presStyleLbl="alignNode1" presStyleIdx="2" presStyleCnt="4"/>
      <dgm:spPr/>
    </dgm:pt>
    <dgm:pt modelId="{498202BC-7F5E-466A-BF52-CFAAD7212442}" type="pres">
      <dgm:prSet presAssocID="{B4F32F9A-5B96-4485-8197-954CEDE2A1CF}" presName="descendantArrow" presStyleLbl="bgAccFollowNode1" presStyleIdx="2" presStyleCnt="4"/>
      <dgm:spPr/>
    </dgm:pt>
    <dgm:pt modelId="{6B5A46F1-85F2-48E5-B331-E5EA54B4340F}" type="pres">
      <dgm:prSet presAssocID="{BA6DDB28-84C7-4D83-9561-FB10B1E78350}" presName="sp" presStyleCnt="0"/>
      <dgm:spPr/>
    </dgm:pt>
    <dgm:pt modelId="{AD8744D0-7A28-4D40-9240-A8A450C4FEFD}" type="pres">
      <dgm:prSet presAssocID="{41492822-657B-41FA-BE27-808AD102CD4C}" presName="arrowAndChildren" presStyleCnt="0"/>
      <dgm:spPr/>
    </dgm:pt>
    <dgm:pt modelId="{3154DC3D-48E4-4B4B-A972-CAA2D2762458}" type="pres">
      <dgm:prSet presAssocID="{41492822-657B-41FA-BE27-808AD102CD4C}" presName="parentTextArrow" presStyleLbl="node1" presStyleIdx="0" presStyleCnt="0"/>
      <dgm:spPr/>
    </dgm:pt>
    <dgm:pt modelId="{67724A0C-15BD-4FBD-BF4E-9AF07E26B591}" type="pres">
      <dgm:prSet presAssocID="{41492822-657B-41FA-BE27-808AD102CD4C}" presName="arrow" presStyleLbl="alignNode1" presStyleIdx="3" presStyleCnt="4"/>
      <dgm:spPr/>
    </dgm:pt>
    <dgm:pt modelId="{97232E67-1BCB-42DA-A2CA-5BA98074859D}" type="pres">
      <dgm:prSet presAssocID="{41492822-657B-41FA-BE27-808AD102CD4C}" presName="descendantArrow" presStyleLbl="bgAccFollowNode1" presStyleIdx="3" presStyleCnt="4"/>
      <dgm:spPr/>
    </dgm:pt>
  </dgm:ptLst>
  <dgm:cxnLst>
    <dgm:cxn modelId="{551AF404-0478-42F8-830F-6B3CADCCFEF6}" srcId="{B4F32F9A-5B96-4485-8197-954CEDE2A1CF}" destId="{7F636DDA-6516-40DE-9AB9-4AFF0F0CCA0A}" srcOrd="0" destOrd="0" parTransId="{89D5C93A-7753-4F60-8365-A4255DB257C4}" sibTransId="{9070FE0E-A57D-477B-9C57-4F965132D3EB}"/>
    <dgm:cxn modelId="{FB59B709-FED1-4A12-B659-97C4C83A2A33}" srcId="{747C69CD-1023-44F0-9D2F-56D9BAC92B2A}" destId="{B4F32F9A-5B96-4485-8197-954CEDE2A1CF}" srcOrd="1" destOrd="0" parTransId="{9CCC9F91-AEBC-40D5-96E1-8D8E08017810}" sibTransId="{9DF023FA-0721-42B2-A359-8EEE3CA8C7F6}"/>
    <dgm:cxn modelId="{9EE4F10C-0E46-4B07-B5CD-0444D376E084}" type="presOf" srcId="{41492822-657B-41FA-BE27-808AD102CD4C}" destId="{67724A0C-15BD-4FBD-BF4E-9AF07E26B591}" srcOrd="1" destOrd="0" presId="urn:microsoft.com/office/officeart/2016/7/layout/VerticalDownArrowProcess"/>
    <dgm:cxn modelId="{FB7ED41D-95DA-46FF-9A4F-DB32EA6C96FD}" srcId="{747C69CD-1023-44F0-9D2F-56D9BAC92B2A}" destId="{41492822-657B-41FA-BE27-808AD102CD4C}" srcOrd="0" destOrd="0" parTransId="{65349DF2-40EB-4A7F-B7E4-8F6FE7902F31}" sibTransId="{BA6DDB28-84C7-4D83-9561-FB10B1E78350}"/>
    <dgm:cxn modelId="{01013323-3F6C-4455-BFCA-E989AA8845F0}" srcId="{747C69CD-1023-44F0-9D2F-56D9BAC92B2A}" destId="{67A345AD-CC4F-49CE-8DC7-A7B007D4C2C9}" srcOrd="3" destOrd="0" parTransId="{6DC62554-6375-42F9-99E4-3231364955D3}" sibTransId="{46E3267A-F445-4AB0-8678-24DBDB7379D1}"/>
    <dgm:cxn modelId="{751BD828-1161-4F9F-BE56-C247AA155F95}" srcId="{747C69CD-1023-44F0-9D2F-56D9BAC92B2A}" destId="{590E7AE0-99E0-4606-B92C-CE53A5DC3111}" srcOrd="2" destOrd="0" parTransId="{18D86285-F40B-4E82-85AE-FF3A2BDC9C23}" sibTransId="{DE02BFB0-F8DA-4AED-88DF-0CA4201539FD}"/>
    <dgm:cxn modelId="{9FEC3D37-AEA4-4896-ABE5-8F5BFD01DBB3}" type="presOf" srcId="{7F636DDA-6516-40DE-9AB9-4AFF0F0CCA0A}" destId="{498202BC-7F5E-466A-BF52-CFAAD7212442}" srcOrd="0" destOrd="0" presId="urn:microsoft.com/office/officeart/2016/7/layout/VerticalDownArrowProcess"/>
    <dgm:cxn modelId="{D3CCBF3A-BD91-4665-9EAD-AC94E1B6F34E}" type="presOf" srcId="{8C60A76E-78A0-4F54-86BF-45E45B5860E3}" destId="{E71D3A11-D12D-4422-8D18-FB72E31F1194}" srcOrd="0" destOrd="0" presId="urn:microsoft.com/office/officeart/2016/7/layout/VerticalDownArrowProcess"/>
    <dgm:cxn modelId="{305FE83C-CB46-4EB6-B8C8-691737F1E5D9}" type="presOf" srcId="{747C69CD-1023-44F0-9D2F-56D9BAC92B2A}" destId="{50F8AC43-EA12-48D7-9767-5FB744AE3318}" srcOrd="0" destOrd="0" presId="urn:microsoft.com/office/officeart/2016/7/layout/VerticalDownArrowProcess"/>
    <dgm:cxn modelId="{D1BA055F-5ED4-4FBF-AAFF-B01D6EBC418C}" type="presOf" srcId="{41492822-657B-41FA-BE27-808AD102CD4C}" destId="{3154DC3D-48E4-4B4B-A972-CAA2D2762458}" srcOrd="0" destOrd="0" presId="urn:microsoft.com/office/officeart/2016/7/layout/VerticalDownArrowProcess"/>
    <dgm:cxn modelId="{08CAC260-6AA9-4950-8230-C516EC96CCF6}" type="presOf" srcId="{590E7AE0-99E0-4606-B92C-CE53A5DC3111}" destId="{2D0038EA-EA63-43F3-9F86-EA22227295BC}" srcOrd="1" destOrd="0" presId="urn:microsoft.com/office/officeart/2016/7/layout/VerticalDownArrowProcess"/>
    <dgm:cxn modelId="{AB8AF746-547F-4CFD-82C4-0E445B8A7C1C}" type="presOf" srcId="{B4F32F9A-5B96-4485-8197-954CEDE2A1CF}" destId="{8F6A0FD6-6ACB-490A-9334-092F4A18BE60}" srcOrd="0" destOrd="0" presId="urn:microsoft.com/office/officeart/2016/7/layout/VerticalDownArrowProcess"/>
    <dgm:cxn modelId="{2D83BD68-3796-4FFB-A867-D76157BFE02B}" type="presOf" srcId="{67A345AD-CC4F-49CE-8DC7-A7B007D4C2C9}" destId="{0D304CB4-7336-4EBB-B189-8E2157633237}" srcOrd="0" destOrd="0" presId="urn:microsoft.com/office/officeart/2016/7/layout/VerticalDownArrowProcess"/>
    <dgm:cxn modelId="{7D476B7B-E46E-4817-AD41-7FDB1B592D65}" type="presOf" srcId="{590E7AE0-99E0-4606-B92C-CE53A5DC3111}" destId="{779D933E-3BF9-48CB-A24F-F8D4A49BA367}" srcOrd="0" destOrd="0" presId="urn:microsoft.com/office/officeart/2016/7/layout/VerticalDownArrowProcess"/>
    <dgm:cxn modelId="{3B711A7D-D179-4551-964A-B1E6E79EE329}" srcId="{590E7AE0-99E0-4606-B92C-CE53A5DC3111}" destId="{03EF1CFC-A487-434C-8308-C39CC3954BC1}" srcOrd="0" destOrd="0" parTransId="{F8A1FCFE-23F1-4C00-BCAA-DA4B3BDEF163}" sibTransId="{009DC356-F426-4467-84A7-0293616021F5}"/>
    <dgm:cxn modelId="{C3FF3AC8-F9B6-4AD8-9A93-2EECDA47A6B3}" type="presOf" srcId="{03EF1CFC-A487-434C-8308-C39CC3954BC1}" destId="{BE83383F-7183-4BE6-897E-16FA343B4101}" srcOrd="0" destOrd="0" presId="urn:microsoft.com/office/officeart/2016/7/layout/VerticalDownArrowProcess"/>
    <dgm:cxn modelId="{04840DCA-4C4A-4B6D-837B-E1EA129DD73D}" type="presOf" srcId="{B4F32F9A-5B96-4485-8197-954CEDE2A1CF}" destId="{38736A37-3161-4510-9F73-264A29B261AB}" srcOrd="1" destOrd="0" presId="urn:microsoft.com/office/officeart/2016/7/layout/VerticalDownArrowProcess"/>
    <dgm:cxn modelId="{683CE6CC-CE5A-4400-A9CF-6ADA1A4D6B13}" type="presOf" srcId="{2E1745A7-2D57-4B14-99C3-0098D81B9292}" destId="{97232E67-1BCB-42DA-A2CA-5BA98074859D}" srcOrd="0" destOrd="0" presId="urn:microsoft.com/office/officeart/2016/7/layout/VerticalDownArrowProcess"/>
    <dgm:cxn modelId="{E0B095D4-953B-41E1-9891-99A8D9A1429C}" srcId="{41492822-657B-41FA-BE27-808AD102CD4C}" destId="{2E1745A7-2D57-4B14-99C3-0098D81B9292}" srcOrd="0" destOrd="0" parTransId="{C79EE8BD-BDB2-494A-80AA-7C605A396D20}" sibTransId="{4E5F0C43-CFE3-42FD-9D9C-8614D91C4ECC}"/>
    <dgm:cxn modelId="{3E3BB6E1-A6A1-4C10-A95A-40B462B9D11B}" srcId="{67A345AD-CC4F-49CE-8DC7-A7B007D4C2C9}" destId="{8C60A76E-78A0-4F54-86BF-45E45B5860E3}" srcOrd="0" destOrd="0" parTransId="{A7CC2279-7CE8-4671-B78A-98F4081C6631}" sibTransId="{55C0C92E-5B4A-4102-8CA5-08CDEC3D5E8B}"/>
    <dgm:cxn modelId="{9D0DFEFD-E7A2-49FC-A652-98194A3A155B}" type="presParOf" srcId="{50F8AC43-EA12-48D7-9767-5FB744AE3318}" destId="{76CF36EF-F285-475A-B9F9-79D1CACDEAFF}" srcOrd="0" destOrd="0" presId="urn:microsoft.com/office/officeart/2016/7/layout/VerticalDownArrowProcess"/>
    <dgm:cxn modelId="{9A2C0EA5-3A02-4B52-9537-4865C0A02138}" type="presParOf" srcId="{76CF36EF-F285-475A-B9F9-79D1CACDEAFF}" destId="{0D304CB4-7336-4EBB-B189-8E2157633237}" srcOrd="0" destOrd="0" presId="urn:microsoft.com/office/officeart/2016/7/layout/VerticalDownArrowProcess"/>
    <dgm:cxn modelId="{7897383B-44B3-4701-8740-46F5CBC14948}" type="presParOf" srcId="{76CF36EF-F285-475A-B9F9-79D1CACDEAFF}" destId="{E71D3A11-D12D-4422-8D18-FB72E31F1194}" srcOrd="1" destOrd="0" presId="urn:microsoft.com/office/officeart/2016/7/layout/VerticalDownArrowProcess"/>
    <dgm:cxn modelId="{21822607-DE5A-4BAF-AF15-B111E8D27540}" type="presParOf" srcId="{50F8AC43-EA12-48D7-9767-5FB744AE3318}" destId="{EDF33175-13FE-4706-B16B-9DDD700DEB72}" srcOrd="1" destOrd="0" presId="urn:microsoft.com/office/officeart/2016/7/layout/VerticalDownArrowProcess"/>
    <dgm:cxn modelId="{762B4F9A-ACD4-4B42-8E28-747EFA1AABEF}" type="presParOf" srcId="{50F8AC43-EA12-48D7-9767-5FB744AE3318}" destId="{A4E1618D-817F-4F2E-A1EE-50668E0C1BD6}" srcOrd="2" destOrd="0" presId="urn:microsoft.com/office/officeart/2016/7/layout/VerticalDownArrowProcess"/>
    <dgm:cxn modelId="{9C28FBDD-9083-49F7-8726-B022CFB1B68A}" type="presParOf" srcId="{A4E1618D-817F-4F2E-A1EE-50668E0C1BD6}" destId="{779D933E-3BF9-48CB-A24F-F8D4A49BA367}" srcOrd="0" destOrd="0" presId="urn:microsoft.com/office/officeart/2016/7/layout/VerticalDownArrowProcess"/>
    <dgm:cxn modelId="{D28741BD-51AC-403B-89B1-B51E52127C60}" type="presParOf" srcId="{A4E1618D-817F-4F2E-A1EE-50668E0C1BD6}" destId="{2D0038EA-EA63-43F3-9F86-EA22227295BC}" srcOrd="1" destOrd="0" presId="urn:microsoft.com/office/officeart/2016/7/layout/VerticalDownArrowProcess"/>
    <dgm:cxn modelId="{D51EDF93-7B16-4A7C-993D-E99BFB6053E8}" type="presParOf" srcId="{A4E1618D-817F-4F2E-A1EE-50668E0C1BD6}" destId="{BE83383F-7183-4BE6-897E-16FA343B4101}" srcOrd="2" destOrd="0" presId="urn:microsoft.com/office/officeart/2016/7/layout/VerticalDownArrowProcess"/>
    <dgm:cxn modelId="{DD4A4A6A-72C9-40D0-AAAB-FF0FC45BC6F6}" type="presParOf" srcId="{50F8AC43-EA12-48D7-9767-5FB744AE3318}" destId="{E6382437-B72B-4BCF-8A32-F67836DDCBE6}" srcOrd="3" destOrd="0" presId="urn:microsoft.com/office/officeart/2016/7/layout/VerticalDownArrowProcess"/>
    <dgm:cxn modelId="{EA1E1B8C-5E0E-499D-93FB-5AE2A862B1B8}" type="presParOf" srcId="{50F8AC43-EA12-48D7-9767-5FB744AE3318}" destId="{E7B4A05D-2640-44BA-A15C-97760F6B6F63}" srcOrd="4" destOrd="0" presId="urn:microsoft.com/office/officeart/2016/7/layout/VerticalDownArrowProcess"/>
    <dgm:cxn modelId="{9BD38272-C353-46DD-A527-76B15BEA5D6C}" type="presParOf" srcId="{E7B4A05D-2640-44BA-A15C-97760F6B6F63}" destId="{8F6A0FD6-6ACB-490A-9334-092F4A18BE60}" srcOrd="0" destOrd="0" presId="urn:microsoft.com/office/officeart/2016/7/layout/VerticalDownArrowProcess"/>
    <dgm:cxn modelId="{F2BB7C9C-8A54-49B6-9AF0-4386D1224CCF}" type="presParOf" srcId="{E7B4A05D-2640-44BA-A15C-97760F6B6F63}" destId="{38736A37-3161-4510-9F73-264A29B261AB}" srcOrd="1" destOrd="0" presId="urn:microsoft.com/office/officeart/2016/7/layout/VerticalDownArrowProcess"/>
    <dgm:cxn modelId="{98B0F41C-B34A-4EBC-A0D0-B38822DD6612}" type="presParOf" srcId="{E7B4A05D-2640-44BA-A15C-97760F6B6F63}" destId="{498202BC-7F5E-466A-BF52-CFAAD7212442}" srcOrd="2" destOrd="0" presId="urn:microsoft.com/office/officeart/2016/7/layout/VerticalDownArrowProcess"/>
    <dgm:cxn modelId="{8A00FBF8-92FC-41EA-8C35-85891F106714}" type="presParOf" srcId="{50F8AC43-EA12-48D7-9767-5FB744AE3318}" destId="{6B5A46F1-85F2-48E5-B331-E5EA54B4340F}" srcOrd="5" destOrd="0" presId="urn:microsoft.com/office/officeart/2016/7/layout/VerticalDownArrowProcess"/>
    <dgm:cxn modelId="{9223EA9B-E764-422D-BF30-3E18F718667F}" type="presParOf" srcId="{50F8AC43-EA12-48D7-9767-5FB744AE3318}" destId="{AD8744D0-7A28-4D40-9240-A8A450C4FEFD}" srcOrd="6" destOrd="0" presId="urn:microsoft.com/office/officeart/2016/7/layout/VerticalDownArrowProcess"/>
    <dgm:cxn modelId="{A7A9046B-5414-4264-9477-B6313BE50BEE}" type="presParOf" srcId="{AD8744D0-7A28-4D40-9240-A8A450C4FEFD}" destId="{3154DC3D-48E4-4B4B-A972-CAA2D2762458}" srcOrd="0" destOrd="0" presId="urn:microsoft.com/office/officeart/2016/7/layout/VerticalDownArrowProcess"/>
    <dgm:cxn modelId="{6A2AF4B7-1930-406B-9A8B-3CFE2D37C3FE}" type="presParOf" srcId="{AD8744D0-7A28-4D40-9240-A8A450C4FEFD}" destId="{67724A0C-15BD-4FBD-BF4E-9AF07E26B591}" srcOrd="1" destOrd="0" presId="urn:microsoft.com/office/officeart/2016/7/layout/VerticalDownArrowProcess"/>
    <dgm:cxn modelId="{816794B0-74A5-495F-9D1D-3E1E019073DD}" type="presParOf" srcId="{AD8744D0-7A28-4D40-9240-A8A450C4FEFD}" destId="{97232E67-1BCB-42DA-A2CA-5BA98074859D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04CB4-7336-4EBB-B189-8E2157633237}">
      <dsp:nvSpPr>
        <dsp:cNvPr id="0" name=""/>
        <dsp:cNvSpPr/>
      </dsp:nvSpPr>
      <dsp:spPr>
        <a:xfrm>
          <a:off x="0" y="3569039"/>
          <a:ext cx="2628900" cy="7808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92024" rIns="186967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Draw</a:t>
          </a:r>
        </a:p>
      </dsp:txBody>
      <dsp:txXfrm>
        <a:off x="0" y="3569039"/>
        <a:ext cx="2628900" cy="780818"/>
      </dsp:txXfrm>
    </dsp:sp>
    <dsp:sp modelId="{E71D3A11-D12D-4422-8D18-FB72E31F1194}">
      <dsp:nvSpPr>
        <dsp:cNvPr id="0" name=""/>
        <dsp:cNvSpPr/>
      </dsp:nvSpPr>
      <dsp:spPr>
        <a:xfrm>
          <a:off x="2628900" y="3569039"/>
          <a:ext cx="7886700" cy="78081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203200" rIns="159980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0000"/>
              </a:solidFill>
            </a:rPr>
            <a:t>Draw</a:t>
          </a:r>
          <a:r>
            <a:rPr lang="en-US" sz="1600" kern="1200" dirty="0"/>
            <a:t> the </a:t>
          </a:r>
          <a:r>
            <a:rPr lang="en-US" sz="1600" kern="1200" dirty="0">
              <a:solidFill>
                <a:srgbClr val="FF0000"/>
              </a:solidFill>
            </a:rPr>
            <a:t>Green</a:t>
          </a:r>
          <a:r>
            <a:rPr lang="en-US" sz="1600" kern="1200" dirty="0"/>
            <a:t> </a:t>
          </a:r>
          <a:r>
            <a:rPr lang="en-US" sz="1600" kern="1200" dirty="0">
              <a:solidFill>
                <a:srgbClr val="FF0000"/>
              </a:solidFill>
            </a:rPr>
            <a:t>Rectangle</a:t>
          </a:r>
          <a:r>
            <a:rPr lang="en-US" sz="1600" kern="1200" dirty="0"/>
            <a:t> around the </a:t>
          </a:r>
          <a:r>
            <a:rPr lang="en-US" sz="1600" kern="1200" dirty="0">
              <a:solidFill>
                <a:srgbClr val="FF0000"/>
              </a:solidFill>
            </a:rPr>
            <a:t>object</a:t>
          </a:r>
          <a:r>
            <a:rPr lang="en-US" sz="1600" kern="1200" dirty="0"/>
            <a:t>.</a:t>
          </a:r>
        </a:p>
      </dsp:txBody>
      <dsp:txXfrm>
        <a:off x="2628900" y="3569039"/>
        <a:ext cx="7886700" cy="780818"/>
      </dsp:txXfrm>
    </dsp:sp>
    <dsp:sp modelId="{2D0038EA-EA63-43F3-9F86-EA22227295BC}">
      <dsp:nvSpPr>
        <dsp:cNvPr id="0" name=""/>
        <dsp:cNvSpPr/>
      </dsp:nvSpPr>
      <dsp:spPr>
        <a:xfrm rot="10800000">
          <a:off x="0" y="2379853"/>
          <a:ext cx="2628900" cy="12008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92024" rIns="186967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Update</a:t>
          </a:r>
        </a:p>
      </dsp:txBody>
      <dsp:txXfrm rot="-10800000">
        <a:off x="0" y="2379853"/>
        <a:ext cx="2628900" cy="780584"/>
      </dsp:txXfrm>
    </dsp:sp>
    <dsp:sp modelId="{BE83383F-7183-4BE6-897E-16FA343B4101}">
      <dsp:nvSpPr>
        <dsp:cNvPr id="0" name=""/>
        <dsp:cNvSpPr/>
      </dsp:nvSpPr>
      <dsp:spPr>
        <a:xfrm>
          <a:off x="2628900" y="2379853"/>
          <a:ext cx="7886700" cy="780584"/>
        </a:xfrm>
        <a:prstGeom prst="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203200" rIns="159980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For </a:t>
          </a:r>
          <a:r>
            <a:rPr lang="en-US" sz="1600" kern="1200" dirty="0">
              <a:solidFill>
                <a:srgbClr val="FF0000"/>
              </a:solidFill>
            </a:rPr>
            <a:t>each</a:t>
          </a:r>
          <a:r>
            <a:rPr lang="en-US" sz="1600" kern="1200" dirty="0"/>
            <a:t> </a:t>
          </a:r>
          <a:r>
            <a:rPr lang="en-US" sz="1600" kern="1200" dirty="0">
              <a:solidFill>
                <a:srgbClr val="FF0000"/>
              </a:solidFill>
            </a:rPr>
            <a:t>consecutive frame</a:t>
          </a:r>
          <a:r>
            <a:rPr lang="en-US" sz="1600" kern="1200" dirty="0"/>
            <a:t> </a:t>
          </a:r>
          <a:r>
            <a:rPr lang="en-US" sz="1600" kern="1200" dirty="0">
              <a:solidFill>
                <a:srgbClr val="FF0000"/>
              </a:solidFill>
            </a:rPr>
            <a:t>update</a:t>
          </a:r>
          <a:r>
            <a:rPr lang="en-US" sz="1600" kern="1200" dirty="0"/>
            <a:t> the </a:t>
          </a:r>
          <a:r>
            <a:rPr lang="en-US" sz="1600" kern="1200" dirty="0">
              <a:solidFill>
                <a:srgbClr val="FF0000"/>
              </a:solidFill>
            </a:rPr>
            <a:t>tracker</a:t>
          </a:r>
          <a:r>
            <a:rPr lang="en-US" sz="1600" kern="1200" dirty="0"/>
            <a:t> via </a:t>
          </a:r>
          <a:r>
            <a:rPr lang="en-US" sz="1600" kern="1200" dirty="0">
              <a:solidFill>
                <a:srgbClr val="FF0000"/>
              </a:solidFill>
            </a:rPr>
            <a:t>giving</a:t>
          </a:r>
          <a:r>
            <a:rPr lang="en-US" sz="1600" kern="1200" dirty="0"/>
            <a:t> the </a:t>
          </a:r>
          <a:r>
            <a:rPr lang="en-US" sz="1600" kern="1200" dirty="0">
              <a:solidFill>
                <a:srgbClr val="FF0000"/>
              </a:solidFill>
            </a:rPr>
            <a:t>current</a:t>
          </a:r>
          <a:r>
            <a:rPr lang="en-US" sz="1600" kern="1200" dirty="0"/>
            <a:t> </a:t>
          </a:r>
          <a:r>
            <a:rPr lang="en-US" sz="1600" kern="1200" dirty="0">
              <a:solidFill>
                <a:srgbClr val="FF0000"/>
              </a:solidFill>
            </a:rPr>
            <a:t>frame</a:t>
          </a:r>
          <a:r>
            <a:rPr lang="en-US" sz="1600" kern="1200" dirty="0"/>
            <a:t>.</a:t>
          </a:r>
        </a:p>
      </dsp:txBody>
      <dsp:txXfrm>
        <a:off x="2628900" y="2379853"/>
        <a:ext cx="7886700" cy="780584"/>
      </dsp:txXfrm>
    </dsp:sp>
    <dsp:sp modelId="{38736A37-3161-4510-9F73-264A29B261AB}">
      <dsp:nvSpPr>
        <dsp:cNvPr id="0" name=""/>
        <dsp:cNvSpPr/>
      </dsp:nvSpPr>
      <dsp:spPr>
        <a:xfrm rot="10800000">
          <a:off x="0" y="1190666"/>
          <a:ext cx="2628900" cy="12008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92024" rIns="186967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Initialize</a:t>
          </a:r>
        </a:p>
      </dsp:txBody>
      <dsp:txXfrm rot="-10800000">
        <a:off x="0" y="1190666"/>
        <a:ext cx="2628900" cy="780584"/>
      </dsp:txXfrm>
    </dsp:sp>
    <dsp:sp modelId="{498202BC-7F5E-466A-BF52-CFAAD7212442}">
      <dsp:nvSpPr>
        <dsp:cNvPr id="0" name=""/>
        <dsp:cNvSpPr/>
      </dsp:nvSpPr>
      <dsp:spPr>
        <a:xfrm>
          <a:off x="2628900" y="1190666"/>
          <a:ext cx="7886700" cy="780584"/>
        </a:xfrm>
        <a:prstGeom prst="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203200" rIns="159980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0000"/>
              </a:solidFill>
            </a:rPr>
            <a:t>Initialize</a:t>
          </a:r>
          <a:r>
            <a:rPr lang="en-US" sz="1600" kern="1200" dirty="0"/>
            <a:t> tracker via the </a:t>
          </a:r>
          <a:r>
            <a:rPr lang="en-US" sz="1600" kern="1200" dirty="0">
              <a:solidFill>
                <a:srgbClr val="FF0000"/>
              </a:solidFill>
            </a:rPr>
            <a:t>first</a:t>
          </a:r>
          <a:r>
            <a:rPr lang="en-US" sz="1600" kern="1200" dirty="0"/>
            <a:t> </a:t>
          </a:r>
          <a:r>
            <a:rPr lang="en-US" sz="1600" kern="1200" dirty="0">
              <a:solidFill>
                <a:srgbClr val="FF0000"/>
              </a:solidFill>
            </a:rPr>
            <a:t>frame</a:t>
          </a:r>
          <a:r>
            <a:rPr lang="en-US" sz="1600" kern="1200" dirty="0"/>
            <a:t> and </a:t>
          </a:r>
          <a:r>
            <a:rPr lang="en-US" sz="1600" kern="1200" dirty="0">
              <a:solidFill>
                <a:srgbClr val="FF0000"/>
              </a:solidFill>
            </a:rPr>
            <a:t>first</a:t>
          </a:r>
          <a:r>
            <a:rPr lang="en-US" sz="1600" kern="1200" dirty="0"/>
            <a:t> </a:t>
          </a:r>
          <a:r>
            <a:rPr lang="en-US" sz="1600" kern="1200" dirty="0">
              <a:solidFill>
                <a:srgbClr val="FF0000"/>
              </a:solidFill>
            </a:rPr>
            <a:t>bounding</a:t>
          </a:r>
          <a:r>
            <a:rPr lang="en-US" sz="1600" kern="1200" dirty="0"/>
            <a:t> </a:t>
          </a:r>
          <a:r>
            <a:rPr lang="en-US" sz="1600" kern="1200" dirty="0">
              <a:solidFill>
                <a:srgbClr val="FF0000"/>
              </a:solidFill>
            </a:rPr>
            <a:t>box</a:t>
          </a:r>
          <a:r>
            <a:rPr lang="en-US" sz="1600" kern="1200" dirty="0"/>
            <a:t>.</a:t>
          </a:r>
        </a:p>
      </dsp:txBody>
      <dsp:txXfrm>
        <a:off x="2628900" y="1190666"/>
        <a:ext cx="7886700" cy="780584"/>
      </dsp:txXfrm>
    </dsp:sp>
    <dsp:sp modelId="{67724A0C-15BD-4FBD-BF4E-9AF07E26B591}">
      <dsp:nvSpPr>
        <dsp:cNvPr id="0" name=""/>
        <dsp:cNvSpPr/>
      </dsp:nvSpPr>
      <dsp:spPr>
        <a:xfrm rot="10800000">
          <a:off x="0" y="1479"/>
          <a:ext cx="2628900" cy="12008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92024" rIns="186967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Create</a:t>
          </a:r>
        </a:p>
      </dsp:txBody>
      <dsp:txXfrm rot="-10800000">
        <a:off x="0" y="1479"/>
        <a:ext cx="2628900" cy="780584"/>
      </dsp:txXfrm>
    </dsp:sp>
    <dsp:sp modelId="{97232E67-1BCB-42DA-A2CA-5BA98074859D}">
      <dsp:nvSpPr>
        <dsp:cNvPr id="0" name=""/>
        <dsp:cNvSpPr/>
      </dsp:nvSpPr>
      <dsp:spPr>
        <a:xfrm>
          <a:off x="2628900" y="1479"/>
          <a:ext cx="7886700" cy="780584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203200" rIns="159980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an </a:t>
          </a:r>
          <a:r>
            <a:rPr lang="en-US" sz="1600" kern="1200" dirty="0">
              <a:solidFill>
                <a:srgbClr val="FF0000"/>
              </a:solidFill>
            </a:rPr>
            <a:t>Object tracker </a:t>
          </a:r>
          <a:r>
            <a:rPr lang="en-US" sz="1600" kern="1200" dirty="0"/>
            <a:t>which is based on </a:t>
          </a:r>
          <a:r>
            <a:rPr lang="en-US" sz="1600" kern="1200" dirty="0">
              <a:solidFill>
                <a:srgbClr val="FF0000"/>
              </a:solidFill>
            </a:rPr>
            <a:t>CSRT</a:t>
          </a:r>
          <a:r>
            <a:rPr lang="en-US" sz="1600" kern="1200" dirty="0"/>
            <a:t> (Channel and Spatial Reliability Tracker) </a:t>
          </a:r>
        </a:p>
      </dsp:txBody>
      <dsp:txXfrm>
        <a:off x="2628900" y="1479"/>
        <a:ext cx="7886700" cy="780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E18677-C537-49CC-A618-2B30EABAA91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4C822D-0058-4F1D-8E6B-604EFB66868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33C3A0-DAD7-4BD4-9ED5-48FA3F23FB9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EAF2FA-E9DC-49D2-A144-E3EDAFEBD61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6F8E25B-712D-4E6C-89C5-E1E49588627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6587571-63F0-4C8C-9953-4E497E9E618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C963C1-DF61-4BB6-8BAA-EF9B4A1DC79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EF5DCF1-D962-4382-9E86-13C73F45894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C912CA3-FE18-42CB-B653-3237F21FB6C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C930A59-EE9F-435C-963D-7753AEF5640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226661B-D561-4B4E-87C6-1A0CA40A65F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79A7F9-E6CA-4FA2-B764-0D05748E401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3304C9B-D7DB-4070-9E05-F36C64434C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11729B-B30E-4605-82C5-C824C521F6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56FB302-9DB8-4815-9C5F-11C593BAF6F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4776A92-E837-4A8D-86C0-BB0F3890144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478C3F3-693B-4871-B2E0-E203ECE33FA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2085CC-7788-4B9B-9C10-F30E1AFFE2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299DB3-2BD8-44D4-8322-68A2F1FEA3D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044B36-B778-43B6-82C2-CA230D31C7F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44B836-DE43-4036-97F3-EB10D3CB0FA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F6DB0D-B5EC-4DFC-AC42-D8AC2309B8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712406-7901-4EBC-8346-995C7B910C0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5898FF-8800-4C6F-95B7-60A665A5BC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A6470CD-B85F-447C-A50C-8D37085F269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BA629E-99E0-4436-AB48-7ACBA5281E7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video" Target="../media/media9.mp4"/><Relationship Id="rId2" Type="http://schemas.microsoft.com/office/2007/relationships/media" Target="../media/media9.mp4"/><Relationship Id="rId3" Type="http://schemas.openxmlformats.org/officeDocument/2006/relationships/image" Target="../media/image10.png"/><Relationship Id="rId4" Type="http://schemas.openxmlformats.org/officeDocument/2006/relationships/video" Target="../media/media11.mp4"/><Relationship Id="rId5" Type="http://schemas.microsoft.com/office/2007/relationships/media" Target="../media/media11.mp4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video" Target="../media/media13.mp4"/><Relationship Id="rId2" Type="http://schemas.microsoft.com/office/2007/relationships/media" Target="../media/media13.mp4"/><Relationship Id="rId3" Type="http://schemas.openxmlformats.org/officeDocument/2006/relationships/image" Target="../media/image14.png"/><Relationship Id="rId4" Type="http://schemas.openxmlformats.org/officeDocument/2006/relationships/video" Target="../media/media15.mp4"/><Relationship Id="rId5" Type="http://schemas.microsoft.com/office/2007/relationships/media" Target="../media/media15.mp4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video" Target="../media/media17.mp4"/><Relationship Id="rId2" Type="http://schemas.microsoft.com/office/2007/relationships/media" Target="../media/media17.mp4"/><Relationship Id="rId3" Type="http://schemas.openxmlformats.org/officeDocument/2006/relationships/image" Target="../media/image18.png"/><Relationship Id="rId4" Type="http://schemas.openxmlformats.org/officeDocument/2006/relationships/video" Target="../media/media19.mp4"/><Relationship Id="rId5" Type="http://schemas.microsoft.com/office/2007/relationships/media" Target="../media/media19.mp4"/><Relationship Id="rId6" Type="http://schemas.openxmlformats.org/officeDocument/2006/relationships/image" Target="../media/image20.png"/><Relationship Id="rId7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7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Rectangle 9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4" name="Picture 11" descr=""/>
          <p:cNvPicPr/>
          <p:nvPr/>
        </p:nvPicPr>
        <p:blipFill>
          <a:blip r:embed="rId1"/>
          <a:stretch/>
        </p:blipFill>
        <p:spPr>
          <a:xfrm>
            <a:off x="0" y="0"/>
            <a:ext cx="12188160" cy="6861600"/>
          </a:xfrm>
          <a:prstGeom prst="rect">
            <a:avLst/>
          </a:prstGeom>
          <a:ln w="0">
            <a:noFill/>
          </a:ln>
        </p:spPr>
      </p:pic>
      <p:sp>
        <p:nvSpPr>
          <p:cNvPr id="85" name="Rectangle 13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Rectangle 15"/>
          <p:cNvSpPr/>
          <p:nvPr/>
        </p:nvSpPr>
        <p:spPr>
          <a:xfrm>
            <a:off x="995760" y="1109880"/>
            <a:ext cx="10195200" cy="462852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998720" y="1302840"/>
            <a:ext cx="8187480" cy="20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2000"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Object Motion Forecasting with Object Tracking and Trajectory Prediction Techniques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1993680" y="3519360"/>
            <a:ext cx="8192160" cy="205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Utku Acar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CS523.V: Computer Vision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Ozyegin University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Vestel Electronics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Manisa, Turkey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utku.acar@ozu.edu.tr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Background Fill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0" name="Group 9"/>
          <p:cNvGrpSpPr/>
          <p:nvPr/>
        </p:nvGrpSpPr>
        <p:grpSpPr>
          <a:xfrm>
            <a:off x="-2880" y="0"/>
            <a:ext cx="12188160" cy="6857280"/>
            <a:chOff x="-2880" y="0"/>
            <a:chExt cx="12188160" cy="6857280"/>
          </a:xfrm>
        </p:grpSpPr>
        <p:sp>
          <p:nvSpPr>
            <p:cNvPr id="151" name="Color Cover"/>
            <p:cNvSpPr/>
            <p:nvPr/>
          </p:nvSpPr>
          <p:spPr>
            <a:xfrm>
              <a:off x="-2880" y="0"/>
              <a:ext cx="12188160" cy="685728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2" name="Color Cover"/>
            <p:cNvSpPr/>
            <p:nvPr/>
          </p:nvSpPr>
          <p:spPr>
            <a:xfrm>
              <a:off x="-2880" y="0"/>
              <a:ext cx="12188160" cy="685728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53" name="Group 13"/>
          <p:cNvGrpSpPr/>
          <p:nvPr/>
        </p:nvGrpSpPr>
        <p:grpSpPr>
          <a:xfrm>
            <a:off x="651240" y="598320"/>
            <a:ext cx="10888560" cy="5680080"/>
            <a:chOff x="651240" y="598320"/>
            <a:chExt cx="10888560" cy="5680080"/>
          </a:xfrm>
        </p:grpSpPr>
        <p:sp>
          <p:nvSpPr>
            <p:cNvPr id="154" name="Color"/>
            <p:cNvSpPr/>
            <p:nvPr/>
          </p:nvSpPr>
          <p:spPr>
            <a:xfrm>
              <a:off x="651240" y="598320"/>
              <a:ext cx="10888560" cy="56800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" name="Color"/>
            <p:cNvSpPr/>
            <p:nvPr/>
          </p:nvSpPr>
          <p:spPr>
            <a:xfrm>
              <a:off x="651240" y="598320"/>
              <a:ext cx="10888560" cy="568008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56" name="Group 17"/>
          <p:cNvGrpSpPr/>
          <p:nvPr/>
        </p:nvGrpSpPr>
        <p:grpSpPr>
          <a:xfrm>
            <a:off x="1440" y="0"/>
            <a:ext cx="12188160" cy="6857280"/>
            <a:chOff x="1440" y="0"/>
            <a:chExt cx="12188160" cy="6857280"/>
          </a:xfrm>
        </p:grpSpPr>
        <p:sp>
          <p:nvSpPr>
            <p:cNvPr id="157" name="Freeform: Shape 18"/>
            <p:cNvSpPr/>
            <p:nvPr/>
          </p:nvSpPr>
          <p:spPr>
            <a:xfrm>
              <a:off x="27720" y="6015600"/>
              <a:ext cx="2604960" cy="841680"/>
            </a:xfrm>
            <a:custGeom>
              <a:avLst/>
              <a:gdLst/>
              <a:ahLst/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" name="Freeform: Shape 19"/>
            <p:cNvSpPr/>
            <p:nvPr/>
          </p:nvSpPr>
          <p:spPr>
            <a:xfrm>
              <a:off x="656640" y="5798160"/>
              <a:ext cx="2484720" cy="1059120"/>
            </a:xfrm>
            <a:custGeom>
              <a:avLst/>
              <a:gdLst/>
              <a:ahLst/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" name="Freeform: Shape 20"/>
            <p:cNvSpPr/>
            <p:nvPr/>
          </p:nvSpPr>
          <p:spPr>
            <a:xfrm>
              <a:off x="3476160" y="0"/>
              <a:ext cx="6176520" cy="1778040"/>
            </a:xfrm>
            <a:custGeom>
              <a:avLst/>
              <a:gdLst/>
              <a:ahLst/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Freeform: Shape 21"/>
            <p:cNvSpPr/>
            <p:nvPr/>
          </p:nvSpPr>
          <p:spPr>
            <a:xfrm>
              <a:off x="1440" y="2390400"/>
              <a:ext cx="610920" cy="1420920"/>
            </a:xfrm>
            <a:custGeom>
              <a:avLst/>
              <a:gdLst/>
              <a:ahLst/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1" name="Freeform: Shape 22"/>
            <p:cNvSpPr/>
            <p:nvPr/>
          </p:nvSpPr>
          <p:spPr>
            <a:xfrm>
              <a:off x="3794400" y="0"/>
              <a:ext cx="2423160" cy="1343160"/>
            </a:xfrm>
            <a:custGeom>
              <a:avLst/>
              <a:gdLst/>
              <a:ahLst/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Freeform: Shape 23"/>
            <p:cNvSpPr/>
            <p:nvPr/>
          </p:nvSpPr>
          <p:spPr>
            <a:xfrm>
              <a:off x="10948320" y="0"/>
              <a:ext cx="1241280" cy="2620080"/>
            </a:xfrm>
            <a:custGeom>
              <a:avLst/>
              <a:gdLst/>
              <a:ahLst/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Freeform: Shape 24"/>
            <p:cNvSpPr/>
            <p:nvPr/>
          </p:nvSpPr>
          <p:spPr>
            <a:xfrm>
              <a:off x="1440" y="0"/>
              <a:ext cx="1577160" cy="979560"/>
            </a:xfrm>
            <a:custGeom>
              <a:avLst/>
              <a:gdLst/>
              <a:ahLst/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014840" y="891720"/>
            <a:ext cx="5308920" cy="516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Related Work: Trajectory Prediction Based on Social Interaction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412320" y="891720"/>
            <a:ext cx="4584240" cy="516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7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Alahi et al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. (2016) proposed the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”Social” LSTM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, an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LSTM-based model 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that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predicts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human trajectories 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by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jointly reasoning across multiple individuals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in a scene.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Each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trajectory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is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modeled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by a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separate LSTM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, and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information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is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shared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among them 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through a novel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Social pooling layer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. The proposed method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outperforms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existing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approaches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on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publicly available datasets 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and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successfully captures non-linear behaviors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resulting from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social interactions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.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Future work 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aims to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extend the model 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to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multi-class settings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, where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different objects share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the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same space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, and to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incorporate human-space interactions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by including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local static-scene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images as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additional inputs 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to the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LSTM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lide Background Fill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67" name="Group 9"/>
          <p:cNvGrpSpPr/>
          <p:nvPr/>
        </p:nvGrpSpPr>
        <p:grpSpPr>
          <a:xfrm>
            <a:off x="-2880" y="0"/>
            <a:ext cx="12188160" cy="6857280"/>
            <a:chOff x="-2880" y="0"/>
            <a:chExt cx="12188160" cy="6857280"/>
          </a:xfrm>
        </p:grpSpPr>
        <p:sp>
          <p:nvSpPr>
            <p:cNvPr id="168" name="Color Cover"/>
            <p:cNvSpPr/>
            <p:nvPr/>
          </p:nvSpPr>
          <p:spPr>
            <a:xfrm>
              <a:off x="-2880" y="0"/>
              <a:ext cx="12188160" cy="685728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" name="Color Cover"/>
            <p:cNvSpPr/>
            <p:nvPr/>
          </p:nvSpPr>
          <p:spPr>
            <a:xfrm>
              <a:off x="-2880" y="0"/>
              <a:ext cx="12188160" cy="685728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0" name="Group 13"/>
          <p:cNvGrpSpPr/>
          <p:nvPr/>
        </p:nvGrpSpPr>
        <p:grpSpPr>
          <a:xfrm>
            <a:off x="651240" y="598320"/>
            <a:ext cx="10888560" cy="5680080"/>
            <a:chOff x="651240" y="598320"/>
            <a:chExt cx="10888560" cy="5680080"/>
          </a:xfrm>
        </p:grpSpPr>
        <p:sp>
          <p:nvSpPr>
            <p:cNvPr id="171" name="Color"/>
            <p:cNvSpPr/>
            <p:nvPr/>
          </p:nvSpPr>
          <p:spPr>
            <a:xfrm>
              <a:off x="651240" y="598320"/>
              <a:ext cx="10888560" cy="56800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" name="Color"/>
            <p:cNvSpPr/>
            <p:nvPr/>
          </p:nvSpPr>
          <p:spPr>
            <a:xfrm>
              <a:off x="651240" y="598320"/>
              <a:ext cx="10888560" cy="568008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3" name="Group 17"/>
          <p:cNvGrpSpPr/>
          <p:nvPr/>
        </p:nvGrpSpPr>
        <p:grpSpPr>
          <a:xfrm>
            <a:off x="1440" y="0"/>
            <a:ext cx="12188160" cy="6857280"/>
            <a:chOff x="1440" y="0"/>
            <a:chExt cx="12188160" cy="6857280"/>
          </a:xfrm>
        </p:grpSpPr>
        <p:sp>
          <p:nvSpPr>
            <p:cNvPr id="174" name="Freeform: Shape 18"/>
            <p:cNvSpPr/>
            <p:nvPr/>
          </p:nvSpPr>
          <p:spPr>
            <a:xfrm>
              <a:off x="27720" y="6015600"/>
              <a:ext cx="2604960" cy="841680"/>
            </a:xfrm>
            <a:custGeom>
              <a:avLst/>
              <a:gdLst/>
              <a:ahLst/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" name="Freeform: Shape 19"/>
            <p:cNvSpPr/>
            <p:nvPr/>
          </p:nvSpPr>
          <p:spPr>
            <a:xfrm>
              <a:off x="656640" y="5798160"/>
              <a:ext cx="2484720" cy="1059120"/>
            </a:xfrm>
            <a:custGeom>
              <a:avLst/>
              <a:gdLst/>
              <a:ahLst/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Freeform: Shape 20"/>
            <p:cNvSpPr/>
            <p:nvPr/>
          </p:nvSpPr>
          <p:spPr>
            <a:xfrm>
              <a:off x="3476160" y="0"/>
              <a:ext cx="6176520" cy="1778040"/>
            </a:xfrm>
            <a:custGeom>
              <a:avLst/>
              <a:gdLst/>
              <a:ahLst/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" name="Freeform: Shape 21"/>
            <p:cNvSpPr/>
            <p:nvPr/>
          </p:nvSpPr>
          <p:spPr>
            <a:xfrm>
              <a:off x="1440" y="2390400"/>
              <a:ext cx="610920" cy="1420920"/>
            </a:xfrm>
            <a:custGeom>
              <a:avLst/>
              <a:gdLst/>
              <a:ahLst/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" name="Freeform: Shape 22"/>
            <p:cNvSpPr/>
            <p:nvPr/>
          </p:nvSpPr>
          <p:spPr>
            <a:xfrm>
              <a:off x="3794400" y="0"/>
              <a:ext cx="2423160" cy="1343160"/>
            </a:xfrm>
            <a:custGeom>
              <a:avLst/>
              <a:gdLst/>
              <a:ahLst/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" name="Freeform: Shape 23"/>
            <p:cNvSpPr/>
            <p:nvPr/>
          </p:nvSpPr>
          <p:spPr>
            <a:xfrm>
              <a:off x="10948320" y="0"/>
              <a:ext cx="1241280" cy="2620080"/>
            </a:xfrm>
            <a:custGeom>
              <a:avLst/>
              <a:gdLst/>
              <a:ahLst/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" name="Freeform: Shape 24"/>
            <p:cNvSpPr/>
            <p:nvPr/>
          </p:nvSpPr>
          <p:spPr>
            <a:xfrm>
              <a:off x="1440" y="0"/>
              <a:ext cx="1577160" cy="979560"/>
            </a:xfrm>
            <a:custGeom>
              <a:avLst/>
              <a:gdLst/>
              <a:ahLst/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014840" y="891720"/>
            <a:ext cx="5308920" cy="516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8000"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Related Work:</a:t>
            </a:r>
            <a:br>
              <a:rPr sz="4800"/>
            </a:b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PredRNN: A Recurrent Neural Network for Spatiotemporal Predictive Learning 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412320" y="891720"/>
            <a:ext cx="4584240" cy="516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2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PredRNN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, introduced by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Wang et al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. (2021), is a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recurrent network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designed to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capture spatial deformations 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and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dynamics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across frames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. It uses a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Spatiotemporal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LSTM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unit with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hierarchical memory interactions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to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effectively represent different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information levels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. The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unique memory flow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, with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separate pathways 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for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horizontal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zigzag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states,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enables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PredRNN to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learn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distributed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representations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for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spatiotemporal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variations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. The authors propose to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reverse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scheduled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sampling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as a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curriculum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learning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strategy to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improve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encoding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learn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temporal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dynamics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from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longer context frames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. Experimental results demonstrate PredRNN’s state-of-the-art performance on various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spatiotemporal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datasets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, including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action-free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0" lang="en-US" sz="1800" spc="-1" strike="noStrike">
                <a:solidFill>
                  <a:srgbClr val="ffff00"/>
                </a:solidFill>
                <a:latin typeface="Calibri"/>
              </a:rPr>
              <a:t>action-conditioned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scenarios.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7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Oval 9"/>
          <p:cNvSpPr/>
          <p:nvPr/>
        </p:nvSpPr>
        <p:spPr>
          <a:xfrm>
            <a:off x="888480" y="1040760"/>
            <a:ext cx="4754160" cy="475416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Oval 11"/>
          <p:cNvSpPr/>
          <p:nvPr/>
        </p:nvSpPr>
        <p:spPr>
          <a:xfrm>
            <a:off x="879480" y="1029600"/>
            <a:ext cx="4754160" cy="4754160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Oval 13"/>
          <p:cNvSpPr/>
          <p:nvPr/>
        </p:nvSpPr>
        <p:spPr>
          <a:xfrm>
            <a:off x="739800" y="934920"/>
            <a:ext cx="4754160" cy="475416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102320" y="1877400"/>
            <a:ext cx="4029480" cy="321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Related Work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188" name="Group 15"/>
          <p:cNvGrpSpPr/>
          <p:nvPr/>
        </p:nvGrpSpPr>
        <p:grpSpPr>
          <a:xfrm>
            <a:off x="0" y="378000"/>
            <a:ext cx="1861200" cy="716760"/>
            <a:chOff x="0" y="378000"/>
            <a:chExt cx="1861200" cy="716760"/>
          </a:xfrm>
        </p:grpSpPr>
        <p:sp>
          <p:nvSpPr>
            <p:cNvPr id="189" name="Freeform: Shape 16"/>
            <p:cNvSpPr/>
            <p:nvPr/>
          </p:nvSpPr>
          <p:spPr>
            <a:xfrm>
              <a:off x="0" y="378000"/>
              <a:ext cx="1861200" cy="277200"/>
            </a:xfrm>
            <a:custGeom>
              <a:avLst/>
              <a:gdLst/>
              <a:ahLst/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Freeform: Shape 17"/>
            <p:cNvSpPr/>
            <p:nvPr/>
          </p:nvSpPr>
          <p:spPr>
            <a:xfrm>
              <a:off x="0" y="817560"/>
              <a:ext cx="1861200" cy="277200"/>
            </a:xfrm>
            <a:custGeom>
              <a:avLst/>
              <a:gdLst/>
              <a:ahLst/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1" name="Graphic 212"/>
          <p:cNvSpPr/>
          <p:nvPr/>
        </p:nvSpPr>
        <p:spPr>
          <a:xfrm>
            <a:off x="4588560" y="457920"/>
            <a:ext cx="913680" cy="913680"/>
          </a:xfrm>
          <a:custGeom>
            <a:avLst/>
            <a:gdLst/>
            <a:ahLst/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Graphic 212"/>
          <p:cNvSpPr/>
          <p:nvPr/>
        </p:nvSpPr>
        <p:spPr>
          <a:xfrm>
            <a:off x="4588560" y="457920"/>
            <a:ext cx="913680" cy="913680"/>
          </a:xfrm>
          <a:custGeom>
            <a:avLst/>
            <a:gdLst/>
            <a:ahLst/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Oval 23"/>
          <p:cNvSpPr/>
          <p:nvPr/>
        </p:nvSpPr>
        <p:spPr>
          <a:xfrm>
            <a:off x="642960" y="4946760"/>
            <a:ext cx="319320" cy="319320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Oval 25"/>
          <p:cNvSpPr/>
          <p:nvPr/>
        </p:nvSpPr>
        <p:spPr>
          <a:xfrm>
            <a:off x="642960" y="4946760"/>
            <a:ext cx="319320" cy="31932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6234840" y="1130760"/>
            <a:ext cx="521640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1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These works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use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Neural networks intensely 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and model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architectures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are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much more complex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compared to mine. They also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aim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to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predict human motions 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in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more crowded scenarios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. I only use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position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motion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parameters due to the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previous frame 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and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time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while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Wang et al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. are using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multiple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spatial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parameters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for similar operations and, they use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zigzag memory flow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customized LSTM 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which makes it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superior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to my project. I’m also using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pre-trained models 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due to the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computational requirements 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of the model and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limited time 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while they are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training their models 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according to the </a:t>
            </a:r>
            <a:r>
              <a:rPr b="0" lang="en-US" sz="2000" spc="-1" strike="noStrike">
                <a:solidFill>
                  <a:srgbClr val="ffff00"/>
                </a:solidFill>
                <a:latin typeface="Calibri"/>
              </a:rPr>
              <a:t>specific goal continuously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196" name="Graphic 185"/>
          <p:cNvGrpSpPr/>
          <p:nvPr/>
        </p:nvGrpSpPr>
        <p:grpSpPr>
          <a:xfrm>
            <a:off x="9812160" y="6139440"/>
            <a:ext cx="1053720" cy="469080"/>
            <a:chOff x="9812160" y="6139440"/>
            <a:chExt cx="1053720" cy="469080"/>
          </a:xfrm>
        </p:grpSpPr>
        <p:sp>
          <p:nvSpPr>
            <p:cNvPr id="197" name="Freeform: Shape 28"/>
            <p:cNvSpPr/>
            <p:nvPr/>
          </p:nvSpPr>
          <p:spPr>
            <a:xfrm>
              <a:off x="9812160" y="6139440"/>
              <a:ext cx="354600" cy="469080"/>
            </a:xfrm>
            <a:custGeom>
              <a:avLst/>
              <a:gdLst/>
              <a:ahLst/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Freeform: Shape 29"/>
            <p:cNvSpPr/>
            <p:nvPr/>
          </p:nvSpPr>
          <p:spPr>
            <a:xfrm>
              <a:off x="9987120" y="6139440"/>
              <a:ext cx="354600" cy="469080"/>
            </a:xfrm>
            <a:custGeom>
              <a:avLst/>
              <a:gdLst/>
              <a:ahLst/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Freeform: Shape 30"/>
            <p:cNvSpPr/>
            <p:nvPr/>
          </p:nvSpPr>
          <p:spPr>
            <a:xfrm>
              <a:off x="10161720" y="6139440"/>
              <a:ext cx="354600" cy="469080"/>
            </a:xfrm>
            <a:custGeom>
              <a:avLst/>
              <a:gdLst/>
              <a:ahLst/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Freeform: Shape 31"/>
            <p:cNvSpPr/>
            <p:nvPr/>
          </p:nvSpPr>
          <p:spPr>
            <a:xfrm>
              <a:off x="10336680" y="6139440"/>
              <a:ext cx="354600" cy="469080"/>
            </a:xfrm>
            <a:custGeom>
              <a:avLst/>
              <a:gdLst/>
              <a:ahLst/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Freeform: Shape 32"/>
            <p:cNvSpPr/>
            <p:nvPr/>
          </p:nvSpPr>
          <p:spPr>
            <a:xfrm>
              <a:off x="10511280" y="6139440"/>
              <a:ext cx="354600" cy="469080"/>
            </a:xfrm>
            <a:custGeom>
              <a:avLst/>
              <a:gdLst/>
              <a:ahLst/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8"/>
          <p:cNvSpPr/>
          <p:nvPr/>
        </p:nvSpPr>
        <p:spPr>
          <a:xfrm>
            <a:off x="0" y="651600"/>
            <a:ext cx="12191400" cy="735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56560" y="643320"/>
            <a:ext cx="11210040" cy="74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alibri Light"/>
              </a:rPr>
              <a:t>Options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4" name="İçerik Yer Tutucusu 3" descr=""/>
          <p:cNvPicPr/>
          <p:nvPr/>
        </p:nvPicPr>
        <p:blipFill>
          <a:blip r:embed="rId1"/>
          <a:stretch/>
        </p:blipFill>
        <p:spPr>
          <a:xfrm>
            <a:off x="2529000" y="1675080"/>
            <a:ext cx="7133760" cy="439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9"/>
          <p:cNvSpPr/>
          <p:nvPr/>
        </p:nvSpPr>
        <p:spPr>
          <a:xfrm>
            <a:off x="0" y="651600"/>
            <a:ext cx="12191400" cy="735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56560" y="643320"/>
            <a:ext cx="11210040" cy="74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alibri Light"/>
              </a:rPr>
              <a:t>Numerical Comparisons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7" name="İçerik Yer Tutucusu 4" descr=""/>
          <p:cNvPicPr/>
          <p:nvPr/>
        </p:nvPicPr>
        <p:blipFill>
          <a:blip r:embed="rId1"/>
          <a:stretch/>
        </p:blipFill>
        <p:spPr>
          <a:xfrm>
            <a:off x="643320" y="1954080"/>
            <a:ext cx="10904400" cy="383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 13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Rectangle 15"/>
          <p:cNvSpPr/>
          <p:nvPr/>
        </p:nvSpPr>
        <p:spPr>
          <a:xfrm>
            <a:off x="0" y="0"/>
            <a:ext cx="2012760" cy="6857280"/>
          </a:xfrm>
          <a:prstGeom prst="rect">
            <a:avLst/>
          </a:prstGeom>
          <a:solidFill>
            <a:srgbClr val="585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40080" y="2074320"/>
            <a:ext cx="2751480" cy="2708640"/>
          </a:xfrm>
          <a:prstGeom prst="rect">
            <a:avLst/>
          </a:prstGeom>
          <a:solidFill>
            <a:srgbClr val="262626"/>
          </a:solidFill>
          <a:ln w="174600">
            <a:solidFill>
              <a:srgbClr val="262626"/>
            </a:solidFill>
            <a:round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2600" spc="-1" strike="noStrike">
                <a:solidFill>
                  <a:srgbClr val="ffffff"/>
                </a:solidFill>
                <a:latin typeface="Calibri Light"/>
              </a:rPr>
              <a:t>Fastest Frames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11" name="Resim 8" descr=""/>
          <p:cNvPicPr/>
          <p:nvPr/>
        </p:nvPicPr>
        <p:blipFill>
          <a:blip r:embed="rId1"/>
          <a:stretch/>
        </p:blipFill>
        <p:spPr>
          <a:xfrm>
            <a:off x="4147920" y="961920"/>
            <a:ext cx="6968880" cy="493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228600" y="429120"/>
            <a:ext cx="55882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0000"/>
                </a:solidFill>
                <a:latin typeface="Calibri Light"/>
              </a:rPr>
              <a:t>Yolov4-tiny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Model</a:t>
            </a:r>
            <a:br>
              <a:rPr sz="4400"/>
            </a:br>
            <a:r>
              <a:rPr b="0" lang="en-US" sz="4400" spc="-1" strike="noStrike">
                <a:solidFill>
                  <a:srgbClr val="ff0000"/>
                </a:solidFill>
                <a:latin typeface="Calibri Light"/>
              </a:rPr>
              <a:t>Manual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ROI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Başlık 1"/>
          <p:cNvSpPr/>
          <p:nvPr/>
        </p:nvSpPr>
        <p:spPr>
          <a:xfrm>
            <a:off x="6608520" y="356400"/>
            <a:ext cx="477576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1000"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0000"/>
                </a:solidFill>
                <a:latin typeface="Calibri Light"/>
                <a:ea typeface="DejaVu Sans"/>
              </a:rPr>
              <a:t>Yolov4-tiny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 Model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0000"/>
                </a:solidFill>
                <a:latin typeface="Calibri Light"/>
                <a:ea typeface="DejaVu Sans"/>
              </a:rPr>
              <a:t>Auto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 ROI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095880" y="1856880"/>
            <a:ext cx="6095160" cy="4571280"/>
          </a:xfrm>
          <a:prstGeom prst="rect">
            <a:avLst/>
          </a:prstGeom>
          <a:ln w="0">
            <a:noFill/>
          </a:ln>
        </p:spPr>
      </p:pic>
      <p:pic>
        <p:nvPicPr>
          <p:cNvPr id="215" name="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856880"/>
            <a:ext cx="6095160" cy="45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7" fill="hold"/>
                                        <p:tgtEl>
                                          <p:spTgt spid="2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67" fill="hold"/>
                                        <p:tgtEl>
                                          <p:spTgt spid="2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9" restart="whenNotActive" nodeType="interactiveSeq" fill="hold">
                <p:stCondLst>
                  <p:cond delay="0" evt="onClick">
                    <p:tgtEl>
                      <p:spTgt spid="214"/>
                    </p:tgtEl>
                  </p:cond>
                </p:stCondLst>
                <p:childTnLst>
                  <p:par>
                    <p:cTn id="10" fill="hold">
                      <p:stCondLst>
                        <p:cond delay="0" evt="onClick">
                          <p:tgtEl>
                            <p:spTgt spid="214"/>
                          </p:tgtEl>
                        </p:cond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14" restart="whenNotActive" nodeType="interactiveSeq" fill="hold">
                <p:stCondLst>
                  <p:cond delay="0" evt="onClick">
                    <p:tgtEl>
                      <p:spTgt spid="215"/>
                    </p:tgtEl>
                  </p:cond>
                </p:stCondLst>
                <p:childTnLst>
                  <p:par>
                    <p:cTn id="15" fill="hold">
                      <p:stCondLst>
                        <p:cond delay="0" evt="onClick">
                          <p:tgtEl>
                            <p:spTgt spid="215"/>
                          </p:tgtEl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83560" y="429120"/>
            <a:ext cx="47757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0000"/>
                </a:solidFill>
                <a:latin typeface="Calibri Light"/>
              </a:rPr>
              <a:t>Yolov4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Model</a:t>
            </a:r>
            <a:br>
              <a:rPr sz="4400"/>
            </a:br>
            <a:r>
              <a:rPr b="0" lang="en-US" sz="4400" spc="-1" strike="noStrike">
                <a:solidFill>
                  <a:srgbClr val="ff0000"/>
                </a:solidFill>
                <a:latin typeface="Calibri Light"/>
              </a:rPr>
              <a:t>Manual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ROI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7" name="Başlık 1"/>
          <p:cNvSpPr/>
          <p:nvPr/>
        </p:nvSpPr>
        <p:spPr>
          <a:xfrm>
            <a:off x="6608520" y="356400"/>
            <a:ext cx="477576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0000"/>
                </a:solidFill>
                <a:latin typeface="Calibri Light"/>
                <a:ea typeface="DejaVu Sans"/>
              </a:rPr>
              <a:t>Yolov4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 Model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0000"/>
                </a:solidFill>
                <a:latin typeface="Calibri Light"/>
                <a:ea typeface="DejaVu Sans"/>
              </a:rPr>
              <a:t>Auto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 ROI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8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856880"/>
            <a:ext cx="6095160" cy="4571280"/>
          </a:xfrm>
          <a:prstGeom prst="rect">
            <a:avLst/>
          </a:prstGeom>
          <a:ln w="0">
            <a:noFill/>
          </a:ln>
        </p:spPr>
      </p:pic>
      <p:pic>
        <p:nvPicPr>
          <p:cNvPr id="219" name="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5880" y="1856880"/>
            <a:ext cx="6095160" cy="45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8067" fill="hold"/>
                                        <p:tgtEl>
                                          <p:spTgt spid="2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8067" fill="hold"/>
                                        <p:tgtEl>
                                          <p:spTgt spid="2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27" restart="whenNotActive" nodeType="interactiveSeq" fill="hold">
                <p:stCondLst>
                  <p:cond delay="0" evt="onClick">
                    <p:tgtEl>
                      <p:spTgt spid="218"/>
                    </p:tgtEl>
                  </p:cond>
                </p:stCondLst>
                <p:childTnLst>
                  <p:par>
                    <p:cTn id="28" fill="hold">
                      <p:stCondLst>
                        <p:cond delay="0" evt="onClick">
                          <p:tgtEl>
                            <p:spTgt spid="218"/>
                          </p:tgtEl>
                        </p:cond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2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32" restart="whenNotActive" nodeType="interactiveSeq" fill="hold">
                <p:stCondLst>
                  <p:cond delay="0" evt="onClick">
                    <p:tgtEl>
                      <p:spTgt spid="219"/>
                    </p:tgtEl>
                  </p:cond>
                </p:stCondLst>
                <p:childTnLst>
                  <p:par>
                    <p:cTn id="33" fill="hold">
                      <p:stCondLst>
                        <p:cond delay="0" evt="onClick">
                          <p:tgtEl>
                            <p:spTgt spid="219"/>
                          </p:tgtEl>
                        </p:cond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83560" y="429120"/>
            <a:ext cx="47757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77000"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0000"/>
                </a:solidFill>
                <a:latin typeface="Calibri Light"/>
              </a:rPr>
              <a:t>Haar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Cascade Model</a:t>
            </a:r>
            <a:br>
              <a:rPr sz="4400"/>
            </a:br>
            <a:r>
              <a:rPr b="0" lang="en-US" sz="4400" spc="-1" strike="noStrike">
                <a:solidFill>
                  <a:srgbClr val="ff0000"/>
                </a:solidFill>
                <a:latin typeface="Calibri Light"/>
              </a:rPr>
              <a:t>Manual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ROI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1" name="Başlık 1"/>
          <p:cNvSpPr/>
          <p:nvPr/>
        </p:nvSpPr>
        <p:spPr>
          <a:xfrm>
            <a:off x="6608520" y="356400"/>
            <a:ext cx="477576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0000"/>
                </a:solidFill>
                <a:latin typeface="Calibri Light"/>
                <a:ea typeface="DejaVu Sans"/>
              </a:rPr>
              <a:t>Haar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 Cascade Model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0000"/>
                </a:solidFill>
                <a:latin typeface="Calibri Light"/>
                <a:ea typeface="DejaVu Sans"/>
              </a:rPr>
              <a:t>Auto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 ROI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00" y="1856880"/>
            <a:ext cx="6095160" cy="457128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5880" y="1856880"/>
            <a:ext cx="6095160" cy="45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067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67" fill="hold"/>
                                        <p:tgtEl>
                                          <p:spTgt spid="2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45" restart="whenNotActive" nodeType="interactiveSeq" fill="hold">
                <p:stCondLst>
                  <p:cond delay="0" evt="onClick">
                    <p:tgtEl>
                      <p:spTgt spid="222"/>
                    </p:tgtEl>
                  </p:cond>
                </p:stCondLst>
                <p:childTnLst>
                  <p:par>
                    <p:cTn id="46" fill="hold">
                      <p:stCondLst>
                        <p:cond delay="0" evt="onClick">
                          <p:tgtEl>
                            <p:spTgt spid="222"/>
                          </p:tgtEl>
                        </p:cond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50" restart="whenNotActive" nodeType="interactiveSeq" fill="hold">
                <p:stCondLst>
                  <p:cond delay="0" evt="onClick">
                    <p:tgtEl>
                      <p:spTgt spid="223"/>
                    </p:tgtEl>
                  </p:cond>
                </p:stCondLst>
                <p:childTnLst>
                  <p:par>
                    <p:cTn id="51" fill="hold">
                      <p:stCondLst>
                        <p:cond delay="0" evt="onClick">
                          <p:tgtEl>
                            <p:spTgt spid="223"/>
                          </p:tgtEl>
                        </p:cond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2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 8"/>
          <p:cNvSpPr/>
          <p:nvPr/>
        </p:nvSpPr>
        <p:spPr>
          <a:xfrm>
            <a:off x="288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Freeform: Shape 10"/>
          <p:cNvSpPr/>
          <p:nvPr/>
        </p:nvSpPr>
        <p:spPr>
          <a:xfrm>
            <a:off x="0" y="0"/>
            <a:ext cx="4166640" cy="6857280"/>
          </a:xfrm>
          <a:custGeom>
            <a:avLst/>
            <a:gdLst/>
            <a:ahLst/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0" y="1153440"/>
            <a:ext cx="3886560" cy="4460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Conclusions &amp; Future Work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7" name="Arc 12"/>
          <p:cNvSpPr/>
          <p:nvPr/>
        </p:nvSpPr>
        <p:spPr>
          <a:xfrm flipV="1">
            <a:off x="7550280" y="2454120"/>
            <a:ext cx="4082760" cy="408276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1270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4447440" y="591480"/>
            <a:ext cx="6905880" cy="5585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5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 project has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successfully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achieved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its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goal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of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predicting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object motion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by implementing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state-of-the-art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methods and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techniques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higher Intersection over Union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(IoU) values obtained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indicate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that the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motion prediction accurately aligns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with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ground truth data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, demonstrating the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effectiveness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of the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implemented approach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It is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essential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to note that the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performance outcomes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of object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detection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can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vary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significantly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based on the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chosen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method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or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algorithm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 project's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results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highlight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the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importance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of carefully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selecting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the appropriate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object detection method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to achieve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optimal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performance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in terms of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accuracy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and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IoU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scores.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Future work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could involve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exploring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and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comparing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additional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object detection methods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to further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improve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the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accuracy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and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robustness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of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motion prediction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7"/>
          <p:cNvSpPr/>
          <p:nvPr/>
        </p:nvSpPr>
        <p:spPr>
          <a:xfrm>
            <a:off x="0" y="0"/>
            <a:ext cx="6082560" cy="68572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155600" y="637920"/>
            <a:ext cx="4283640" cy="5576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6600" spc="-1" strike="noStrike">
                <a:solidFill>
                  <a:srgbClr val="ffffff"/>
                </a:solidFill>
                <a:latin typeface="Calibri Light"/>
              </a:rPr>
              <a:t>What is the goal of the project?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91" name="Rectangle 9"/>
          <p:cNvSpPr/>
          <p:nvPr/>
        </p:nvSpPr>
        <p:spPr>
          <a:xfrm>
            <a:off x="6095880" y="0"/>
            <a:ext cx="6095160" cy="685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739560" y="637920"/>
            <a:ext cx="5036400" cy="586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0000"/>
                </a:solidFill>
                <a:latin typeface="Calibri"/>
              </a:rPr>
              <a:t>Predict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 the </a:t>
            </a:r>
            <a:r>
              <a:rPr b="0" lang="en-US" sz="4000" spc="-1" strike="noStrike">
                <a:solidFill>
                  <a:srgbClr val="ff0000"/>
                </a:solidFill>
                <a:latin typeface="Calibri"/>
              </a:rPr>
              <a:t>object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1" strike="noStrike">
                <a:solidFill>
                  <a:srgbClr val="ff0000"/>
                </a:solidFill>
                <a:latin typeface="Calibri"/>
              </a:rPr>
              <a:t>motions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 in </a:t>
            </a:r>
            <a:r>
              <a:rPr b="0" lang="en-US" sz="4000" spc="-1" strike="noStrike">
                <a:solidFill>
                  <a:srgbClr val="ff0000"/>
                </a:solidFill>
                <a:latin typeface="Calibri"/>
              </a:rPr>
              <a:t>real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1" strike="noStrike">
                <a:solidFill>
                  <a:srgbClr val="ff0000"/>
                </a:solidFill>
                <a:latin typeface="Calibri"/>
              </a:rPr>
              <a:t>time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22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Rectangle 24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Picture 26" descr=""/>
          <p:cNvPicPr/>
          <p:nvPr/>
        </p:nvPicPr>
        <p:blipFill>
          <a:blip r:embed="rId1"/>
          <a:stretch/>
        </p:blipFill>
        <p:spPr>
          <a:xfrm>
            <a:off x="0" y="0"/>
            <a:ext cx="12188160" cy="6861600"/>
          </a:xfrm>
          <a:prstGeom prst="rect">
            <a:avLst/>
          </a:prstGeom>
          <a:ln w="0">
            <a:noFill/>
          </a:ln>
        </p:spPr>
      </p:pic>
      <p:sp>
        <p:nvSpPr>
          <p:cNvPr id="96" name="Rectangle 28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Rectangle 30"/>
          <p:cNvSpPr/>
          <p:nvPr/>
        </p:nvSpPr>
        <p:spPr>
          <a:xfrm>
            <a:off x="538560" y="729000"/>
            <a:ext cx="11098800" cy="539892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191960" y="900720"/>
            <a:ext cx="4996440" cy="189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 fontScale="99000"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How the project accomplish this goal?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1191960" y="2965680"/>
            <a:ext cx="4996440" cy="294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7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Using various methods of the Computer Vision.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mentioned methods are given below in the order of application:</a:t>
            </a:r>
            <a:endParaRPr b="0" lang="en-US" sz="1800" spc="-1" strike="noStrike"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Object Detection</a:t>
            </a:r>
            <a:endParaRPr b="0" lang="en-US" sz="1800" spc="-1" strike="noStrike"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Feature Extraction</a:t>
            </a:r>
            <a:endParaRPr b="0" lang="en-US" sz="1800" spc="-1" strike="noStrike"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Determine Region of Interest (ROI)</a:t>
            </a:r>
            <a:endParaRPr b="0" lang="en-US" sz="1800" spc="-1" strike="noStrike"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Object Tracking</a:t>
            </a:r>
            <a:endParaRPr b="0" lang="en-US" sz="1800" spc="-1" strike="noStrike"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Motion Prediction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00" name="Graphic 6" descr="Eye"/>
          <p:cNvPicPr/>
          <p:nvPr/>
        </p:nvPicPr>
        <p:blipFill>
          <a:blip r:embed="rId2"/>
          <a:stretch/>
        </p:blipFill>
        <p:spPr>
          <a:xfrm>
            <a:off x="6575760" y="979200"/>
            <a:ext cx="4889880" cy="488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7"/>
          <p:cNvSpPr/>
          <p:nvPr/>
        </p:nvSpPr>
        <p:spPr>
          <a:xfrm>
            <a:off x="288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Freeform: Shape 9"/>
          <p:cNvSpPr/>
          <p:nvPr/>
        </p:nvSpPr>
        <p:spPr>
          <a:xfrm>
            <a:off x="0" y="0"/>
            <a:ext cx="4166640" cy="6857280"/>
          </a:xfrm>
          <a:custGeom>
            <a:avLst/>
            <a:gdLst/>
            <a:ahLst/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86880" y="1153440"/>
            <a:ext cx="3199680" cy="4460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Object Detection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4" name="Arc 11"/>
          <p:cNvSpPr/>
          <p:nvPr/>
        </p:nvSpPr>
        <p:spPr>
          <a:xfrm flipV="1">
            <a:off x="7550280" y="2454120"/>
            <a:ext cx="4082760" cy="408276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1270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447440" y="591480"/>
            <a:ext cx="6905880" cy="5585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8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There are two different cases for detecting objects:</a:t>
            </a:r>
            <a:endParaRPr b="0" lang="en-US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Deep Neural Network Based Detection(cv2.dnn)</a:t>
            </a:r>
            <a:endParaRPr b="0" lang="en-US" sz="240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Pretrained weights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are used for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standard objects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Computational Complexity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high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Uses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Blob-like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image 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patches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 with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fixed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sizes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Uses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 BGR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(Blue-Green-Red) images.</a:t>
            </a:r>
            <a:endParaRPr b="0" lang="en-US" sz="200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Should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be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optimized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for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different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use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cases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Haar Cascade Classification Based Detection</a:t>
            </a:r>
            <a:endParaRPr b="0" lang="en-US" sz="240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Pretrained data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has been used for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frontal human faces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Computational complexity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is 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lower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than 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DNN based approach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Patch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based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searching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has been used.</a:t>
            </a:r>
            <a:endParaRPr b="0" lang="en-US" sz="200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Uses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Gray-Scaled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images.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Rectangle 11"/>
          <p:cNvSpPr/>
          <p:nvPr/>
        </p:nvSpPr>
        <p:spPr>
          <a:xfrm>
            <a:off x="360" y="0"/>
            <a:ext cx="1219104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04600" y="802800"/>
            <a:ext cx="4977360" cy="145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44546a"/>
                </a:solidFill>
                <a:latin typeface="Calibri Light"/>
              </a:rPr>
              <a:t>Feature Extraction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804600" y="2421720"/>
            <a:ext cx="4977000" cy="363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Converting</a:t>
            </a:r>
            <a:r>
              <a:rPr b="0" lang="en-US" sz="1800" spc="-1" strike="noStrike">
                <a:solidFill>
                  <a:srgbClr val="44546a"/>
                </a:solidFill>
                <a:latin typeface="Calibri"/>
              </a:rPr>
              <a:t> images to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Gray-Scale</a:t>
            </a:r>
            <a:endParaRPr b="0" lang="en-US" sz="1800" spc="-1" strike="noStrike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44546a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4546a"/>
                </a:solidFill>
                <a:latin typeface="Calibri"/>
              </a:rPr>
              <a:t>For each object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get</a:t>
            </a:r>
            <a:r>
              <a:rPr b="0" lang="en-US" sz="1800" spc="-1" strike="noStrike">
                <a:solidFill>
                  <a:srgbClr val="44546a"/>
                </a:solidFill>
                <a:latin typeface="Calibri"/>
              </a:rPr>
              <a:t> the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corner</a:t>
            </a:r>
            <a:r>
              <a:rPr b="0" lang="en-US" sz="1800" spc="-1" strike="noStrike">
                <a:solidFill>
                  <a:srgbClr val="44546a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points</a:t>
            </a:r>
            <a:r>
              <a:rPr b="0" lang="en-US" sz="1800" spc="-1" strike="noStrike">
                <a:solidFill>
                  <a:srgbClr val="44546a"/>
                </a:solidFill>
                <a:latin typeface="Calibri"/>
              </a:rPr>
              <a:t>.</a:t>
            </a:r>
            <a:endParaRPr b="0" lang="en-US" sz="1800" spc="-1" strike="noStrike"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Create</a:t>
            </a:r>
            <a:r>
              <a:rPr b="0" lang="en-US" sz="1800" spc="-1" strike="noStrike">
                <a:solidFill>
                  <a:srgbClr val="44546a"/>
                </a:solidFill>
                <a:latin typeface="Calibri"/>
              </a:rPr>
              <a:t> a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Region of Interest </a:t>
            </a:r>
            <a:r>
              <a:rPr b="0" lang="en-US" sz="1800" spc="-1" strike="noStrike">
                <a:solidFill>
                  <a:srgbClr val="44546a"/>
                </a:solidFill>
                <a:latin typeface="Calibri"/>
              </a:rPr>
              <a:t>by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using</a:t>
            </a:r>
            <a:r>
              <a:rPr b="0" lang="en-US" sz="1800" spc="-1" strike="noStrike">
                <a:solidFill>
                  <a:srgbClr val="44546a"/>
                </a:solidFill>
                <a:latin typeface="Calibri"/>
              </a:rPr>
              <a:t> those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corner points </a:t>
            </a:r>
            <a:r>
              <a:rPr b="0" lang="en-US" sz="1800" spc="-1" strike="noStrike">
                <a:solidFill>
                  <a:srgbClr val="44546a"/>
                </a:solidFill>
                <a:latin typeface="Calibri"/>
              </a:rPr>
              <a:t>(Rectangle)</a:t>
            </a:r>
            <a:endParaRPr b="0" lang="en-US" sz="1800" spc="-1" strike="noStrike"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Resize ROI </a:t>
            </a:r>
            <a:r>
              <a:rPr b="0" lang="en-US" sz="1800" spc="-1" strike="noStrike">
                <a:solidFill>
                  <a:srgbClr val="44546a"/>
                </a:solidFill>
                <a:latin typeface="Calibri"/>
              </a:rPr>
              <a:t>to make the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computations</a:t>
            </a:r>
            <a:r>
              <a:rPr b="0" lang="en-US" sz="1800" spc="-1" strike="noStrike">
                <a:solidFill>
                  <a:srgbClr val="44546a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consistently</a:t>
            </a:r>
            <a:r>
              <a:rPr b="0" lang="en-US" sz="1800" spc="-1" strike="noStrike">
                <a:solidFill>
                  <a:srgbClr val="44546a"/>
                </a:solidFill>
                <a:latin typeface="Calibri"/>
              </a:rPr>
              <a:t>.</a:t>
            </a:r>
            <a:endParaRPr b="0" lang="en-US" sz="1800" spc="-1" strike="noStrike"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44546a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4546a"/>
                </a:solidFill>
                <a:latin typeface="Calibri"/>
              </a:rPr>
              <a:t>Compute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Histogram of Gradients</a:t>
            </a:r>
            <a:r>
              <a:rPr b="0" lang="en-US" sz="1800" spc="-1" strike="noStrike">
                <a:solidFill>
                  <a:srgbClr val="44546a"/>
                </a:solidFill>
                <a:latin typeface="Calibri"/>
              </a:rPr>
              <a:t> with using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ROI</a:t>
            </a:r>
            <a:r>
              <a:rPr b="0" lang="en-US" sz="1800" spc="-1" strike="noStrike">
                <a:solidFill>
                  <a:srgbClr val="44546a"/>
                </a:solidFill>
                <a:latin typeface="Calibri"/>
              </a:rPr>
              <a:t>.</a:t>
            </a:r>
            <a:endParaRPr b="0" lang="en-US" sz="1800" spc="-1" strike="noStrike"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44546a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4546a"/>
                </a:solidFill>
                <a:latin typeface="Calibri"/>
              </a:rPr>
              <a:t>Append the result to the features.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10" name="Group 13"/>
          <p:cNvGrpSpPr/>
          <p:nvPr/>
        </p:nvGrpSpPr>
        <p:grpSpPr>
          <a:xfrm>
            <a:off x="6369840" y="0"/>
            <a:ext cx="5821560" cy="6684480"/>
            <a:chOff x="6369840" y="0"/>
            <a:chExt cx="5821560" cy="6684480"/>
          </a:xfrm>
        </p:grpSpPr>
        <p:sp>
          <p:nvSpPr>
            <p:cNvPr id="111" name="Freeform: Shape 14"/>
            <p:cNvSpPr/>
            <p:nvPr/>
          </p:nvSpPr>
          <p:spPr>
            <a:xfrm>
              <a:off x="6369840" y="0"/>
              <a:ext cx="5821560" cy="6684480"/>
            </a:xfrm>
            <a:custGeom>
              <a:avLst/>
              <a:gdLst/>
              <a:ahLst/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 rotWithShape="0">
              <a:gsLst>
                <a:gs pos="0">
                  <a:srgbClr val="70ad47">
                    <a:alpha val="10196"/>
                  </a:srgbClr>
                </a:gs>
                <a:gs pos="100000">
                  <a:srgbClr val="4472c4">
                    <a:alpha val="10196"/>
                  </a:srgbClr>
                </a:gs>
              </a:gsLst>
              <a:lin ang="120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2" name="Freeform: Shape 15"/>
            <p:cNvSpPr/>
            <p:nvPr/>
          </p:nvSpPr>
          <p:spPr>
            <a:xfrm>
              <a:off x="6417720" y="98640"/>
              <a:ext cx="5773680" cy="6314760"/>
            </a:xfrm>
            <a:custGeom>
              <a:avLst/>
              <a:gdLst/>
              <a:ahLst/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 rotWithShape="0">
              <a:gsLst>
                <a:gs pos="0">
                  <a:srgbClr val="70ad47">
                    <a:alpha val="10196"/>
                  </a:srgbClr>
                </a:gs>
                <a:gs pos="100000">
                  <a:srgbClr val="4472c4">
                    <a:alpha val="10196"/>
                  </a:srgbClr>
                </a:gs>
              </a:gsLst>
              <a:lin ang="120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" name="Freeform: Shape 16"/>
            <p:cNvSpPr/>
            <p:nvPr/>
          </p:nvSpPr>
          <p:spPr>
            <a:xfrm>
              <a:off x="6422760" y="131760"/>
              <a:ext cx="5768280" cy="6228720"/>
            </a:xfrm>
            <a:custGeom>
              <a:avLst/>
              <a:gdLst/>
              <a:ahLst/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0ad47">
                    <a:alpha val="10196"/>
                  </a:srgbClr>
                </a:gs>
                <a:gs pos="100000">
                  <a:srgbClr val="4472c4">
                    <a:alpha val="10196"/>
                  </a:srgbClr>
                </a:gs>
              </a:gsLst>
              <a:lin ang="120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" name="Freeform: Shape 17"/>
            <p:cNvSpPr/>
            <p:nvPr/>
          </p:nvSpPr>
          <p:spPr>
            <a:xfrm>
              <a:off x="6422760" y="131760"/>
              <a:ext cx="5768280" cy="6228720"/>
            </a:xfrm>
            <a:custGeom>
              <a:avLst/>
              <a:gdLst/>
              <a:ahLst/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0ad47">
                    <a:alpha val="10196"/>
                  </a:srgbClr>
                </a:gs>
                <a:gs pos="100000">
                  <a:srgbClr val="4472c4">
                    <a:alpha val="10196"/>
                  </a:srgbClr>
                </a:gs>
              </a:gsLst>
              <a:lin ang="120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15" name="Graphic 6" descr="Storyboard"/>
          <p:cNvPicPr/>
          <p:nvPr/>
        </p:nvPicPr>
        <p:blipFill>
          <a:blip r:embed="rId1"/>
          <a:stretch/>
        </p:blipFill>
        <p:spPr>
          <a:xfrm>
            <a:off x="8121600" y="1629000"/>
            <a:ext cx="3619440" cy="361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7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41320" y="548640"/>
            <a:ext cx="3600000" cy="543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000" spc="-1" strike="noStrike">
                <a:solidFill>
                  <a:srgbClr val="000000"/>
                </a:solidFill>
                <a:latin typeface="Calibri Light"/>
              </a:rPr>
              <a:t>Determining Region of Interest (ROI)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18" name="sketch line"/>
          <p:cNvSpPr/>
          <p:nvPr/>
        </p:nvSpPr>
        <p:spPr>
          <a:xfrm rot="5400000">
            <a:off x="2544480" y="3258360"/>
            <a:ext cx="4479840" cy="17640"/>
          </a:xfrm>
          <a:custGeom>
            <a:avLst/>
            <a:gdLst/>
            <a:ahLst/>
            <a:rect l="l" t="t" r="r" b="b"/>
            <a:pathLst>
              <a:path fill="none" w="4480560" h="18288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stroke="0" w="4480560" h="18288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w="41275">
            <a:solidFill>
              <a:srgbClr val="ed7d3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126400" y="552240"/>
            <a:ext cx="6223680" cy="543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There are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  <a:ea typeface="Calibri"/>
              </a:rPr>
              <a:t>two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 options for determining the initial ROI:</a:t>
            </a:r>
            <a:endParaRPr b="0" lang="en-US" sz="2200" spc="-1" strike="noStrike">
              <a:latin typeface="Arial"/>
            </a:endParaRPr>
          </a:p>
          <a:p>
            <a:pPr lvl="1" marL="685800" indent="-4572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0000"/>
                </a:solidFill>
                <a:latin typeface="Calibri"/>
                <a:ea typeface="Calibri"/>
              </a:rPr>
              <a:t>Manual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  <a:ea typeface="Calibri"/>
              </a:rPr>
              <a:t>ROI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  <a:ea typeface="Calibri"/>
              </a:rPr>
              <a:t>Selection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: User choose the object from the pop-up window.</a:t>
            </a:r>
            <a:endParaRPr b="0" lang="en-US" sz="2200" spc="-1" strike="noStrike">
              <a:latin typeface="Arial"/>
            </a:endParaRPr>
          </a:p>
          <a:p>
            <a:pPr lvl="1" marL="685800" indent="-4572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0000"/>
                </a:solidFill>
                <a:latin typeface="Calibri"/>
                <a:ea typeface="Calibri"/>
              </a:rPr>
              <a:t>Auto ROI Selection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: The ROI has been determined by the model itself (YOLOv4- Haar). Which is determined as first / main object.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1" name="Picture 5" descr="bina, panjur, güneşlik, mavi, pencere içeren bir resim&#10;&#10;Açıklama otomatik olarak oluşturuldu"/>
          <p:cNvPicPr/>
          <p:nvPr/>
        </p:nvPicPr>
        <p:blipFill>
          <a:blip r:embed="rId1">
            <a:alphaModFix amt="35000"/>
          </a:blip>
          <a:srcRect l="0" t="15730" r="0" b="0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Object Tracking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182269138"/>
              </p:ext>
            </p:extLst>
          </p:nvPr>
        </p:nvGraphicFramePr>
        <p:xfrm>
          <a:off x="838080" y="1825560"/>
          <a:ext cx="10514880" cy="435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7"/>
          <p:cNvSpPr/>
          <p:nvPr/>
        </p:nvSpPr>
        <p:spPr>
          <a:xfrm>
            <a:off x="0" y="0"/>
            <a:ext cx="1219104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033360" y="991440"/>
            <a:ext cx="5753880" cy="1836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44546a"/>
                </a:solidFill>
                <a:latin typeface="Calibri Light"/>
              </a:rPr>
              <a:t>Motion Prediction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125" name="Group 9"/>
          <p:cNvGrpSpPr/>
          <p:nvPr/>
        </p:nvGrpSpPr>
        <p:grpSpPr>
          <a:xfrm>
            <a:off x="1091160" y="3960"/>
            <a:ext cx="9747000" cy="6857280"/>
            <a:chOff x="1091160" y="3960"/>
            <a:chExt cx="9747000" cy="6857280"/>
          </a:xfrm>
        </p:grpSpPr>
        <p:sp>
          <p:nvSpPr>
            <p:cNvPr id="126" name="Freeform: Shape 10"/>
            <p:cNvSpPr/>
            <p:nvPr/>
          </p:nvSpPr>
          <p:spPr>
            <a:xfrm>
              <a:off x="1333440" y="3960"/>
              <a:ext cx="9312120" cy="6857280"/>
            </a:xfrm>
            <a:custGeom>
              <a:avLst/>
              <a:gdLst/>
              <a:ahLst/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 rotWithShape="0">
              <a:gsLst>
                <a:gs pos="0">
                  <a:srgbClr val="70ad47">
                    <a:alpha val="8235"/>
                  </a:srgbClr>
                </a:gs>
                <a:gs pos="100000">
                  <a:srgbClr val="4472c4">
                    <a:alpha val="10196"/>
                  </a:srgbClr>
                </a:gs>
              </a:gsLst>
              <a:lin ang="120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" name="Freeform: Shape 11"/>
            <p:cNvSpPr/>
            <p:nvPr/>
          </p:nvSpPr>
          <p:spPr>
            <a:xfrm>
              <a:off x="1432080" y="3960"/>
              <a:ext cx="9064800" cy="6857280"/>
            </a:xfrm>
            <a:custGeom>
              <a:avLst/>
              <a:gdLst/>
              <a:ahLst/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" name="Freeform: Shape 12"/>
            <p:cNvSpPr/>
            <p:nvPr/>
          </p:nvSpPr>
          <p:spPr>
            <a:xfrm>
              <a:off x="1420920" y="3960"/>
              <a:ext cx="9087480" cy="6857280"/>
            </a:xfrm>
            <a:custGeom>
              <a:avLst/>
              <a:gdLst/>
              <a:ahLst/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 rotWithShape="0">
              <a:gsLst>
                <a:gs pos="0">
                  <a:srgbClr val="70ad47">
                    <a:alpha val="20000"/>
                  </a:srgbClr>
                </a:gs>
                <a:gs pos="100000">
                  <a:srgbClr val="4472c4">
                    <a:alpha val="10196"/>
                  </a:srgbClr>
                </a:gs>
              </a:gsLst>
              <a:lin ang="120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9" name="Freeform: Shape 13"/>
            <p:cNvSpPr/>
            <p:nvPr/>
          </p:nvSpPr>
          <p:spPr>
            <a:xfrm>
              <a:off x="1401840" y="3960"/>
              <a:ext cx="9106560" cy="6857280"/>
            </a:xfrm>
            <a:custGeom>
              <a:avLst/>
              <a:gdLst/>
              <a:ahLst/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 rotWithShape="0">
              <a:gsLst>
                <a:gs pos="0">
                  <a:srgbClr val="70ad47">
                    <a:alpha val="8235"/>
                  </a:srgbClr>
                </a:gs>
                <a:gs pos="100000">
                  <a:srgbClr val="4472c4">
                    <a:alpha val="10196"/>
                  </a:srgbClr>
                </a:gs>
              </a:gsLst>
              <a:lin ang="120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0" name="Freeform: Shape 14"/>
            <p:cNvSpPr/>
            <p:nvPr/>
          </p:nvSpPr>
          <p:spPr>
            <a:xfrm>
              <a:off x="1091160" y="3960"/>
              <a:ext cx="9747000" cy="6857280"/>
            </a:xfrm>
            <a:custGeom>
              <a:avLst/>
              <a:gdLst/>
              <a:ahLst/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 rotWithShape="0">
              <a:gsLst>
                <a:gs pos="0">
                  <a:srgbClr val="70ad47">
                    <a:alpha val="20000"/>
                  </a:srgbClr>
                </a:gs>
                <a:gs pos="100000">
                  <a:srgbClr val="4472c4">
                    <a:alpha val="10196"/>
                  </a:srgbClr>
                </a:gs>
              </a:gsLst>
              <a:lin ang="120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3056040" y="2979360"/>
            <a:ext cx="5708880" cy="243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5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44546a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Calculate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displacement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 using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corner point differences 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between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previous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 and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current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 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bounding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box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.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Divide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 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displacement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 to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time difference 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between 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consecutive frames 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to get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velocity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.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Predict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 the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objects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motion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 at the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next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frame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 by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adding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 the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velocity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times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time difference 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to the corners of the current frame (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assumption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 of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constant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motion</a:t>
            </a:r>
            <a:r>
              <a:rPr b="0" lang="en-US" sz="2000" spc="-1" strike="noStrike">
                <a:solidFill>
                  <a:srgbClr val="44546a"/>
                </a:solidFill>
                <a:latin typeface="Calibri"/>
                <a:ea typeface="Calibri"/>
              </a:rPr>
              <a:t>).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lide Background Fill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9"/>
          <p:cNvGrpSpPr/>
          <p:nvPr/>
        </p:nvGrpSpPr>
        <p:grpSpPr>
          <a:xfrm>
            <a:off x="-2880" y="0"/>
            <a:ext cx="12188160" cy="6857280"/>
            <a:chOff x="-2880" y="0"/>
            <a:chExt cx="12188160" cy="6857280"/>
          </a:xfrm>
        </p:grpSpPr>
        <p:sp>
          <p:nvSpPr>
            <p:cNvPr id="134" name="Color Cover"/>
            <p:cNvSpPr/>
            <p:nvPr/>
          </p:nvSpPr>
          <p:spPr>
            <a:xfrm>
              <a:off x="-2880" y="0"/>
              <a:ext cx="12188160" cy="685728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5" name="Color Cover"/>
            <p:cNvSpPr/>
            <p:nvPr/>
          </p:nvSpPr>
          <p:spPr>
            <a:xfrm>
              <a:off x="-2880" y="0"/>
              <a:ext cx="12188160" cy="685728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36" name="Group 13"/>
          <p:cNvGrpSpPr/>
          <p:nvPr/>
        </p:nvGrpSpPr>
        <p:grpSpPr>
          <a:xfrm>
            <a:off x="651240" y="598320"/>
            <a:ext cx="10888560" cy="5680080"/>
            <a:chOff x="651240" y="598320"/>
            <a:chExt cx="10888560" cy="5680080"/>
          </a:xfrm>
        </p:grpSpPr>
        <p:sp>
          <p:nvSpPr>
            <p:cNvPr id="137" name="Color"/>
            <p:cNvSpPr/>
            <p:nvPr/>
          </p:nvSpPr>
          <p:spPr>
            <a:xfrm>
              <a:off x="651240" y="598320"/>
              <a:ext cx="10888560" cy="56800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Color"/>
            <p:cNvSpPr/>
            <p:nvPr/>
          </p:nvSpPr>
          <p:spPr>
            <a:xfrm>
              <a:off x="651240" y="598320"/>
              <a:ext cx="10888560" cy="568008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39" name="Group 17"/>
          <p:cNvGrpSpPr/>
          <p:nvPr/>
        </p:nvGrpSpPr>
        <p:grpSpPr>
          <a:xfrm>
            <a:off x="1440" y="0"/>
            <a:ext cx="12188160" cy="6857280"/>
            <a:chOff x="1440" y="0"/>
            <a:chExt cx="12188160" cy="6857280"/>
          </a:xfrm>
        </p:grpSpPr>
        <p:sp>
          <p:nvSpPr>
            <p:cNvPr id="140" name="Freeform: Shape 18"/>
            <p:cNvSpPr/>
            <p:nvPr/>
          </p:nvSpPr>
          <p:spPr>
            <a:xfrm>
              <a:off x="27720" y="6015600"/>
              <a:ext cx="2604960" cy="841680"/>
            </a:xfrm>
            <a:custGeom>
              <a:avLst/>
              <a:gdLst/>
              <a:ahLst/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Freeform: Shape 19"/>
            <p:cNvSpPr/>
            <p:nvPr/>
          </p:nvSpPr>
          <p:spPr>
            <a:xfrm>
              <a:off x="656640" y="5798160"/>
              <a:ext cx="2484720" cy="1059120"/>
            </a:xfrm>
            <a:custGeom>
              <a:avLst/>
              <a:gdLst/>
              <a:ahLst/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" name="Freeform: Shape 20"/>
            <p:cNvSpPr/>
            <p:nvPr/>
          </p:nvSpPr>
          <p:spPr>
            <a:xfrm>
              <a:off x="3476160" y="0"/>
              <a:ext cx="6176520" cy="1778040"/>
            </a:xfrm>
            <a:custGeom>
              <a:avLst/>
              <a:gdLst/>
              <a:ahLst/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" name="Freeform: Shape 21"/>
            <p:cNvSpPr/>
            <p:nvPr/>
          </p:nvSpPr>
          <p:spPr>
            <a:xfrm>
              <a:off x="1440" y="2390400"/>
              <a:ext cx="610920" cy="1420920"/>
            </a:xfrm>
            <a:custGeom>
              <a:avLst/>
              <a:gdLst/>
              <a:ahLst/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" name="Freeform: Shape 22"/>
            <p:cNvSpPr/>
            <p:nvPr/>
          </p:nvSpPr>
          <p:spPr>
            <a:xfrm>
              <a:off x="3794400" y="0"/>
              <a:ext cx="2423160" cy="1343160"/>
            </a:xfrm>
            <a:custGeom>
              <a:avLst/>
              <a:gdLst/>
              <a:ahLst/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" name="Freeform: Shape 23"/>
            <p:cNvSpPr/>
            <p:nvPr/>
          </p:nvSpPr>
          <p:spPr>
            <a:xfrm>
              <a:off x="10948320" y="0"/>
              <a:ext cx="1241280" cy="2620080"/>
            </a:xfrm>
            <a:custGeom>
              <a:avLst/>
              <a:gdLst/>
              <a:ahLst/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" name="Freeform: Shape 24"/>
            <p:cNvSpPr/>
            <p:nvPr/>
          </p:nvSpPr>
          <p:spPr>
            <a:xfrm>
              <a:off x="1440" y="0"/>
              <a:ext cx="1577160" cy="979560"/>
            </a:xfrm>
            <a:custGeom>
              <a:avLst/>
              <a:gdLst/>
              <a:ahLst/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014840" y="891720"/>
            <a:ext cx="5308920" cy="516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Related Work: </a:t>
            </a:r>
            <a:br>
              <a:rPr sz="4800"/>
            </a:b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On Human Motion Prediction Using Recurrent Neural Networks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412320" y="891720"/>
            <a:ext cx="4584240" cy="516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9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00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Previous studies 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on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human motion 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modeling using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deep RNNs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 have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overlooked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 the task of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short-term motion prediction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.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Martinez et al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. (2017) have demonstrated that a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simple zero-velocity prediction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 baseline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outperforms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 the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state-of the-art 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methods. To address this gap, they propose a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sequence-to-sequence architecture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 with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residual connections 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that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surpasses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 previous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approaches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 when trained on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sample-based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loss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. Their architecture is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straightforward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scalable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, making it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suitable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 for training on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large-scale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human motion datasets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, which we found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crucial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 for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capturing short-term dynamics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. While providing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high-level supervision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improves performance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, their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unsupervised baseline 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remains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highly competitive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. This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departure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 from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previous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 work typically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focused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 on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small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action-specific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datasets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, is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promising. Future research 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can explore leveraging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even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larger motion capture 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datasets in an </a:t>
            </a:r>
            <a:r>
              <a:rPr b="0" lang="en-US" sz="1700" spc="-1" strike="noStrike">
                <a:solidFill>
                  <a:srgbClr val="ffff00"/>
                </a:solidFill>
                <a:latin typeface="Calibri"/>
              </a:rPr>
              <a:t>unsupervised manner</a:t>
            </a:r>
            <a:r>
              <a:rPr b="0" lang="en-US" sz="1700" spc="-1" strike="noStrike">
                <a:solidFill>
                  <a:srgbClr val="ffffff"/>
                </a:solidFill>
                <a:latin typeface="Calibri"/>
              </a:rPr>
              <a:t>.</a:t>
            </a:r>
            <a:endParaRPr b="0" lang="en-U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B4FD3A8873994941ACE24D8BE0EB1464" ma:contentTypeVersion="3" ma:contentTypeDescription="Yeni belge oluşturun." ma:contentTypeScope="" ma:versionID="6c83f206283ec973b7b86fc34c455b06">
  <xsd:schema xmlns:xsd="http://www.w3.org/2001/XMLSchema" xmlns:xs="http://www.w3.org/2001/XMLSchema" xmlns:p="http://schemas.microsoft.com/office/2006/metadata/properties" xmlns:ns3="63899817-ca0c-4ce1-94a6-f649b727a459" targetNamespace="http://schemas.microsoft.com/office/2006/metadata/properties" ma:root="true" ma:fieldsID="b33fed60e4c1c108384d333e8856071f" ns3:_="">
    <xsd:import namespace="63899817-ca0c-4ce1-94a6-f649b727a45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99817-ca0c-4ce1-94a6-f649b727a4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A9CFEB-2D96-4194-B67C-BE889295B926}">
  <ds:schemaRefs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63899817-ca0c-4ce1-94a6-f649b727a459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F7579FF-11B6-4527-A505-9492D91964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899817-ca0c-4ce1-94a6-f649b727a4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E32DD29-7514-4B63-A8B0-45F387E8B7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</TotalTime>
  <Application>LibreOffice/7.3.7.2$Linux_X86_64 LibreOffice_project/30$Build-2</Application>
  <AppVersion>15.0000</AppVersion>
  <Words>1049</Words>
  <Paragraphs>82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2023-06-01T13:06:00Z</dcterms:created>
  <dc:creator>Utku Acar</dc:creator>
  <dc:description/>
  <dc:language>en-US</dc:language>
  <cp:lastModifiedBy/>
  <dcterms:modified xsi:type="dcterms:W3CDTF">2023-06-03T07:42:55Z</dcterms:modified>
  <cp:revision>306</cp:revision>
  <dc:subject/>
  <dc:title>PowerPoint Sunusu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0x010100B4FD3A8873994941ACE24D8BE0EB1464</vt:lpwstr>
  </property>
  <property fmtid="{D5CDD505-2E9C-101B-9397-08002B2CF9AE}" pid="3" name="MMClips">
    <vt:i4>6</vt:i4>
  </property>
  <property fmtid="{D5CDD505-2E9C-101B-9397-08002B2CF9AE}" pid="4" name="PresentationFormat">
    <vt:lpwstr>Geniş ekran</vt:lpwstr>
  </property>
  <property fmtid="{D5CDD505-2E9C-101B-9397-08002B2CF9AE}" pid="5" name="Slides">
    <vt:i4>19</vt:i4>
  </property>
</Properties>
</file>